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5"/>
  </p:notesMasterIdLst>
  <p:handoutMasterIdLst>
    <p:handoutMasterId r:id="rId176"/>
  </p:handoutMasterIdLst>
  <p:sldIdLst>
    <p:sldId id="316" r:id="rId5"/>
    <p:sldId id="330" r:id="rId6"/>
    <p:sldId id="341" r:id="rId7"/>
    <p:sldId id="369" r:id="rId8"/>
    <p:sldId id="343" r:id="rId9"/>
    <p:sldId id="342" r:id="rId10"/>
    <p:sldId id="380" r:id="rId11"/>
    <p:sldId id="374" r:id="rId12"/>
    <p:sldId id="375" r:id="rId13"/>
    <p:sldId id="381" r:id="rId14"/>
    <p:sldId id="382" r:id="rId15"/>
    <p:sldId id="352" r:id="rId16"/>
    <p:sldId id="371" r:id="rId17"/>
    <p:sldId id="383" r:id="rId18"/>
    <p:sldId id="409" r:id="rId19"/>
    <p:sldId id="410" r:id="rId20"/>
    <p:sldId id="411" r:id="rId21"/>
    <p:sldId id="412" r:id="rId22"/>
    <p:sldId id="413" r:id="rId23"/>
    <p:sldId id="414" r:id="rId24"/>
    <p:sldId id="415" r:id="rId25"/>
    <p:sldId id="416" r:id="rId26"/>
    <p:sldId id="417" r:id="rId27"/>
    <p:sldId id="418" r:id="rId28"/>
    <p:sldId id="419" r:id="rId29"/>
    <p:sldId id="420" r:id="rId30"/>
    <p:sldId id="421" r:id="rId31"/>
    <p:sldId id="422" r:id="rId32"/>
    <p:sldId id="423" r:id="rId33"/>
    <p:sldId id="424" r:id="rId34"/>
    <p:sldId id="425" r:id="rId35"/>
    <p:sldId id="378" r:id="rId36"/>
    <p:sldId id="347" r:id="rId37"/>
    <p:sldId id="408" r:id="rId38"/>
    <p:sldId id="426" r:id="rId39"/>
    <p:sldId id="395" r:id="rId40"/>
    <p:sldId id="396" r:id="rId41"/>
    <p:sldId id="427" r:id="rId42"/>
    <p:sldId id="460" r:id="rId43"/>
    <p:sldId id="428" r:id="rId44"/>
    <p:sldId id="461" r:id="rId45"/>
    <p:sldId id="462" r:id="rId46"/>
    <p:sldId id="463" r:id="rId47"/>
    <p:sldId id="397" r:id="rId48"/>
    <p:sldId id="487" r:id="rId49"/>
    <p:sldId id="488" r:id="rId50"/>
    <p:sldId id="489" r:id="rId51"/>
    <p:sldId id="490" r:id="rId52"/>
    <p:sldId id="491" r:id="rId53"/>
    <p:sldId id="492" r:id="rId54"/>
    <p:sldId id="392" r:id="rId55"/>
    <p:sldId id="393" r:id="rId56"/>
    <p:sldId id="465" r:id="rId57"/>
    <p:sldId id="493" r:id="rId58"/>
    <p:sldId id="494" r:id="rId59"/>
    <p:sldId id="466" r:id="rId60"/>
    <p:sldId id="464" r:id="rId61"/>
    <p:sldId id="350" r:id="rId62"/>
    <p:sldId id="351" r:id="rId63"/>
    <p:sldId id="398" r:id="rId64"/>
    <p:sldId id="399" r:id="rId65"/>
    <p:sldId id="386" r:id="rId66"/>
    <p:sldId id="429" r:id="rId67"/>
    <p:sldId id="431" r:id="rId68"/>
    <p:sldId id="432" r:id="rId69"/>
    <p:sldId id="433" r:id="rId70"/>
    <p:sldId id="480" r:id="rId71"/>
    <p:sldId id="481" r:id="rId72"/>
    <p:sldId id="485" r:id="rId73"/>
    <p:sldId id="486" r:id="rId74"/>
    <p:sldId id="482" r:id="rId75"/>
    <p:sldId id="477" r:id="rId76"/>
    <p:sldId id="483" r:id="rId77"/>
    <p:sldId id="484" r:id="rId78"/>
    <p:sldId id="467" r:id="rId79"/>
    <p:sldId id="468" r:id="rId80"/>
    <p:sldId id="469" r:id="rId81"/>
    <p:sldId id="470" r:id="rId82"/>
    <p:sldId id="473" r:id="rId83"/>
    <p:sldId id="474" r:id="rId84"/>
    <p:sldId id="471" r:id="rId85"/>
    <p:sldId id="472" r:id="rId86"/>
    <p:sldId id="476" r:id="rId87"/>
    <p:sldId id="475" r:id="rId88"/>
    <p:sldId id="478" r:id="rId89"/>
    <p:sldId id="479" r:id="rId90"/>
    <p:sldId id="496" r:id="rId91"/>
    <p:sldId id="497" r:id="rId92"/>
    <p:sldId id="498" r:id="rId93"/>
    <p:sldId id="390" r:id="rId94"/>
    <p:sldId id="437" r:id="rId95"/>
    <p:sldId id="434" r:id="rId96"/>
    <p:sldId id="435" r:id="rId97"/>
    <p:sldId id="438" r:id="rId98"/>
    <p:sldId id="391" r:id="rId99"/>
    <p:sldId id="430" r:id="rId100"/>
    <p:sldId id="439" r:id="rId101"/>
    <p:sldId id="440" r:id="rId102"/>
    <p:sldId id="436" r:id="rId103"/>
    <p:sldId id="441" r:id="rId104"/>
    <p:sldId id="442" r:id="rId105"/>
    <p:sldId id="443" r:id="rId106"/>
    <p:sldId id="449" r:id="rId107"/>
    <p:sldId id="444" r:id="rId108"/>
    <p:sldId id="445" r:id="rId109"/>
    <p:sldId id="446" r:id="rId110"/>
    <p:sldId id="447" r:id="rId111"/>
    <p:sldId id="507" r:id="rId112"/>
    <p:sldId id="448" r:id="rId113"/>
    <p:sldId id="387" r:id="rId114"/>
    <p:sldId id="388" r:id="rId115"/>
    <p:sldId id="450" r:id="rId116"/>
    <p:sldId id="453" r:id="rId117"/>
    <p:sldId id="389" r:id="rId118"/>
    <p:sldId id="451" r:id="rId119"/>
    <p:sldId id="495" r:id="rId120"/>
    <p:sldId id="452" r:id="rId121"/>
    <p:sldId id="404" r:id="rId122"/>
    <p:sldId id="405" r:id="rId123"/>
    <p:sldId id="454" r:id="rId124"/>
    <p:sldId id="455" r:id="rId125"/>
    <p:sldId id="456" r:id="rId126"/>
    <p:sldId id="457" r:id="rId127"/>
    <p:sldId id="458" r:id="rId128"/>
    <p:sldId id="508" r:id="rId129"/>
    <p:sldId id="511" r:id="rId130"/>
    <p:sldId id="509" r:id="rId131"/>
    <p:sldId id="510" r:id="rId132"/>
    <p:sldId id="406" r:id="rId133"/>
    <p:sldId id="459" r:id="rId134"/>
    <p:sldId id="499" r:id="rId135"/>
    <p:sldId id="500" r:id="rId136"/>
    <p:sldId id="501" r:id="rId137"/>
    <p:sldId id="502" r:id="rId138"/>
    <p:sldId id="503" r:id="rId139"/>
    <p:sldId id="504" r:id="rId140"/>
    <p:sldId id="505" r:id="rId141"/>
    <p:sldId id="506" r:id="rId142"/>
    <p:sldId id="384" r:id="rId143"/>
    <p:sldId id="385" r:id="rId144"/>
    <p:sldId id="348" r:id="rId145"/>
    <p:sldId id="349" r:id="rId146"/>
    <p:sldId id="372" r:id="rId147"/>
    <p:sldId id="353" r:id="rId148"/>
    <p:sldId id="373" r:id="rId149"/>
    <p:sldId id="354" r:id="rId150"/>
    <p:sldId id="355" r:id="rId151"/>
    <p:sldId id="356" r:id="rId152"/>
    <p:sldId id="357" r:id="rId153"/>
    <p:sldId id="358" r:id="rId154"/>
    <p:sldId id="359" r:id="rId155"/>
    <p:sldId id="401" r:id="rId156"/>
    <p:sldId id="360" r:id="rId157"/>
    <p:sldId id="361" r:id="rId158"/>
    <p:sldId id="362" r:id="rId159"/>
    <p:sldId id="363" r:id="rId160"/>
    <p:sldId id="364" r:id="rId161"/>
    <p:sldId id="366" r:id="rId162"/>
    <p:sldId id="379" r:id="rId163"/>
    <p:sldId id="367" r:id="rId164"/>
    <p:sldId id="368" r:id="rId165"/>
    <p:sldId id="402" r:id="rId166"/>
    <p:sldId id="403" r:id="rId167"/>
    <p:sldId id="407" r:id="rId168"/>
    <p:sldId id="400" r:id="rId169"/>
    <p:sldId id="335" r:id="rId170"/>
    <p:sldId id="333" r:id="rId171"/>
    <p:sldId id="377" r:id="rId172"/>
    <p:sldId id="339" r:id="rId173"/>
    <p:sldId id="340" r:id="rId174"/>
  </p:sldIdLst>
  <p:sldSz cx="9144000" cy="6858000" type="screen4x3"/>
  <p:notesSz cx="6858000" cy="9144000"/>
  <p:custDataLst>
    <p:tags r:id="rId1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snapToGrid="0" snapToObjects="1" showGuides="1">
      <p:cViewPr varScale="1">
        <p:scale>
          <a:sx n="82" d="100"/>
          <a:sy n="82" d="100"/>
        </p:scale>
        <p:origin x="1474" y="77"/>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notesMaster" Target="notesMasters/notesMaster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handoutMaster" Target="handoutMasters/handout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slide" Target="slides/slide168.xml"/><Relationship Id="rId18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7T20:05:53.471" idx="1">
    <p:pos x="5760" y="54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98B28D-AA5A-43E3-AB0D-F778DFA1E7F6}" type="doc">
      <dgm:prSet loTypeId="urn:microsoft.com/office/officeart/2005/8/layout/radial5" loCatId="relationship" qsTypeId="urn:microsoft.com/office/officeart/2005/8/quickstyle/3d1" qsCatId="3D" csTypeId="urn:microsoft.com/office/officeart/2005/8/colors/accent4_5" csCatId="accent4" phldr="1"/>
      <dgm:spPr/>
      <dgm:t>
        <a:bodyPr/>
        <a:lstStyle/>
        <a:p>
          <a:endParaRPr lang="en-US"/>
        </a:p>
      </dgm:t>
    </dgm:pt>
    <dgm:pt modelId="{E462ED26-E478-4485-87AE-E442CFCA9FB4}">
      <dgm:prSet phldrT="[Text]"/>
      <dgm:spPr/>
      <dgm:t>
        <a:bodyPr/>
        <a:lstStyle/>
        <a:p>
          <a:r>
            <a:rPr lang="en-US" b="0" dirty="0"/>
            <a:t>Compiling all source files</a:t>
          </a:r>
        </a:p>
      </dgm:t>
    </dgm:pt>
    <dgm:pt modelId="{8227727F-9F7A-458C-8592-FA06926795B3}" type="parTrans" cxnId="{F415EBC9-5BE5-457C-8C3B-59F7023DEB1C}">
      <dgm:prSet/>
      <dgm:spPr/>
      <dgm:t>
        <a:bodyPr/>
        <a:lstStyle/>
        <a:p>
          <a:endParaRPr lang="en-US" b="1"/>
        </a:p>
      </dgm:t>
    </dgm:pt>
    <dgm:pt modelId="{65BD34FF-29BF-490D-8037-9A0D0B17CF52}" type="sibTrans" cxnId="{F415EBC9-5BE5-457C-8C3B-59F7023DEB1C}">
      <dgm:prSet/>
      <dgm:spPr/>
      <dgm:t>
        <a:bodyPr/>
        <a:lstStyle/>
        <a:p>
          <a:endParaRPr lang="en-US" b="1"/>
        </a:p>
      </dgm:t>
    </dgm:pt>
    <dgm:pt modelId="{CCDDE334-797B-4D9B-95A1-B20DA0D867B1}">
      <dgm:prSet phldrT="[Text]"/>
      <dgm:spPr/>
      <dgm:t>
        <a:bodyPr/>
        <a:lstStyle/>
        <a:p>
          <a:r>
            <a:rPr lang="en-US" b="0" dirty="0"/>
            <a:t>Compiling unit test codes</a:t>
          </a:r>
        </a:p>
      </dgm:t>
    </dgm:pt>
    <dgm:pt modelId="{78B51E17-5375-4BC9-B4AB-B59576A1239F}" type="parTrans" cxnId="{525131DA-9EF2-4E7D-9A30-DB4EFFF5FF20}">
      <dgm:prSet/>
      <dgm:spPr/>
      <dgm:t>
        <a:bodyPr/>
        <a:lstStyle/>
        <a:p>
          <a:endParaRPr lang="en-US" b="1"/>
        </a:p>
      </dgm:t>
    </dgm:pt>
    <dgm:pt modelId="{EF526189-8E82-4FE2-BDAA-AB37F825C082}" type="sibTrans" cxnId="{525131DA-9EF2-4E7D-9A30-DB4EFFF5FF20}">
      <dgm:prSet/>
      <dgm:spPr/>
      <dgm:t>
        <a:bodyPr/>
        <a:lstStyle/>
        <a:p>
          <a:endParaRPr lang="en-US" b="1"/>
        </a:p>
      </dgm:t>
    </dgm:pt>
    <dgm:pt modelId="{01FB14FF-EFA7-4B82-AD7D-44283815371F}">
      <dgm:prSet phldrT="[Text]"/>
      <dgm:spPr/>
      <dgm:t>
        <a:bodyPr/>
        <a:lstStyle/>
        <a:p>
          <a:r>
            <a:rPr lang="en-US" b="0" dirty="0"/>
            <a:t>Configuring all the dependent files</a:t>
          </a:r>
        </a:p>
      </dgm:t>
    </dgm:pt>
    <dgm:pt modelId="{B32F4CB8-4976-489B-9AF9-3A2DF3C88036}" type="parTrans" cxnId="{E8C11FC8-BC25-4041-BB3E-E42F23D3B391}">
      <dgm:prSet/>
      <dgm:spPr/>
      <dgm:t>
        <a:bodyPr/>
        <a:lstStyle/>
        <a:p>
          <a:endParaRPr lang="en-US" b="1"/>
        </a:p>
      </dgm:t>
    </dgm:pt>
    <dgm:pt modelId="{ADF13A6C-2F78-466E-A0F9-EE13F567E3DE}" type="sibTrans" cxnId="{E8C11FC8-BC25-4041-BB3E-E42F23D3B391}">
      <dgm:prSet/>
      <dgm:spPr/>
      <dgm:t>
        <a:bodyPr/>
        <a:lstStyle/>
        <a:p>
          <a:endParaRPr lang="en-US" b="1"/>
        </a:p>
      </dgm:t>
    </dgm:pt>
    <dgm:pt modelId="{BE317669-283F-4AE8-AFA4-DB351C249AA3}">
      <dgm:prSet phldrT="[Text]"/>
      <dgm:spPr/>
      <dgm:t>
        <a:bodyPr/>
        <a:lstStyle/>
        <a:p>
          <a:r>
            <a:rPr lang="en-US" b="0" dirty="0"/>
            <a:t>Managing the project structure</a:t>
          </a:r>
        </a:p>
      </dgm:t>
    </dgm:pt>
    <dgm:pt modelId="{41165E94-B1C6-418D-9E84-097860B8F238}" type="parTrans" cxnId="{F1FEE859-0119-4490-8D49-BDC1A058E37C}">
      <dgm:prSet/>
      <dgm:spPr/>
      <dgm:t>
        <a:bodyPr/>
        <a:lstStyle/>
        <a:p>
          <a:endParaRPr lang="en-US" b="1"/>
        </a:p>
      </dgm:t>
    </dgm:pt>
    <dgm:pt modelId="{8241564D-101F-4CAD-9FDF-49174840DED3}" type="sibTrans" cxnId="{F1FEE859-0119-4490-8D49-BDC1A058E37C}">
      <dgm:prSet/>
      <dgm:spPr/>
      <dgm:t>
        <a:bodyPr/>
        <a:lstStyle/>
        <a:p>
          <a:endParaRPr lang="en-US" b="1"/>
        </a:p>
      </dgm:t>
    </dgm:pt>
    <dgm:pt modelId="{7E6FCB53-DC74-4541-9851-B575810A7321}">
      <dgm:prSet phldrT="[Text]"/>
      <dgm:spPr/>
      <dgm:t>
        <a:bodyPr/>
        <a:lstStyle/>
        <a:p>
          <a:r>
            <a:rPr lang="en-US" b="0" dirty="0"/>
            <a:t>Building war files</a:t>
          </a:r>
        </a:p>
      </dgm:t>
    </dgm:pt>
    <dgm:pt modelId="{16E3E788-A83C-47B4-8C0F-71A62D6A921B}" type="parTrans" cxnId="{A2886A3D-AEC8-4B00-B0D4-8978FC78971F}">
      <dgm:prSet/>
      <dgm:spPr/>
      <dgm:t>
        <a:bodyPr/>
        <a:lstStyle/>
        <a:p>
          <a:endParaRPr lang="en-US" b="1"/>
        </a:p>
      </dgm:t>
    </dgm:pt>
    <dgm:pt modelId="{D08D4727-A1FC-4A8E-9094-E1C24684BAA1}" type="sibTrans" cxnId="{A2886A3D-AEC8-4B00-B0D4-8978FC78971F}">
      <dgm:prSet/>
      <dgm:spPr/>
      <dgm:t>
        <a:bodyPr/>
        <a:lstStyle/>
        <a:p>
          <a:endParaRPr lang="en-US" b="1"/>
        </a:p>
      </dgm:t>
    </dgm:pt>
    <dgm:pt modelId="{6FE187E9-9D7E-4622-BA77-9392528F50FF}">
      <dgm:prSet phldrT="[Text]"/>
      <dgm:spPr/>
      <dgm:t>
        <a:bodyPr/>
        <a:lstStyle/>
        <a:p>
          <a:r>
            <a:rPr lang="en-US" b="0" dirty="0"/>
            <a:t>Java Application Build </a:t>
          </a:r>
        </a:p>
      </dgm:t>
    </dgm:pt>
    <dgm:pt modelId="{14CBAA97-1251-480E-8363-BB2E3B3350EC}" type="sibTrans" cxnId="{AA12573E-54F0-4532-B633-B25D496ACD24}">
      <dgm:prSet/>
      <dgm:spPr/>
      <dgm:t>
        <a:bodyPr/>
        <a:lstStyle/>
        <a:p>
          <a:endParaRPr lang="en-US" b="1"/>
        </a:p>
      </dgm:t>
    </dgm:pt>
    <dgm:pt modelId="{2C07A64D-0875-49A9-857C-BF12F08EFCA4}" type="parTrans" cxnId="{AA12573E-54F0-4532-B633-B25D496ACD24}">
      <dgm:prSet/>
      <dgm:spPr/>
      <dgm:t>
        <a:bodyPr/>
        <a:lstStyle/>
        <a:p>
          <a:endParaRPr lang="en-US" b="1"/>
        </a:p>
      </dgm:t>
    </dgm:pt>
    <dgm:pt modelId="{C021D793-A478-43CA-8E1A-DA3AE013BAB2}" type="pres">
      <dgm:prSet presAssocID="{8B98B28D-AA5A-43E3-AB0D-F778DFA1E7F6}" presName="Name0" presStyleCnt="0">
        <dgm:presLayoutVars>
          <dgm:chMax val="1"/>
          <dgm:dir/>
          <dgm:animLvl val="ctr"/>
          <dgm:resizeHandles val="exact"/>
        </dgm:presLayoutVars>
      </dgm:prSet>
      <dgm:spPr/>
    </dgm:pt>
    <dgm:pt modelId="{EEEF8AA5-5122-4E57-AC06-588F7F275F09}" type="pres">
      <dgm:prSet presAssocID="{6FE187E9-9D7E-4622-BA77-9392528F50FF}" presName="centerShape" presStyleLbl="node0" presStyleIdx="0" presStyleCnt="1"/>
      <dgm:spPr/>
    </dgm:pt>
    <dgm:pt modelId="{E0EA10A2-1414-4C8F-B85A-7304C65C2ABB}" type="pres">
      <dgm:prSet presAssocID="{8227727F-9F7A-458C-8592-FA06926795B3}" presName="parTrans" presStyleLbl="sibTrans2D1" presStyleIdx="0" presStyleCnt="5"/>
      <dgm:spPr/>
    </dgm:pt>
    <dgm:pt modelId="{702A90E8-E1FF-43DD-96E1-1BEF21E0D7E4}" type="pres">
      <dgm:prSet presAssocID="{8227727F-9F7A-458C-8592-FA06926795B3}" presName="connectorText" presStyleLbl="sibTrans2D1" presStyleIdx="0" presStyleCnt="5"/>
      <dgm:spPr/>
    </dgm:pt>
    <dgm:pt modelId="{BDFFEDB1-4A3C-4C8F-AA07-2C3165A292E6}" type="pres">
      <dgm:prSet presAssocID="{E462ED26-E478-4485-87AE-E442CFCA9FB4}" presName="node" presStyleLbl="node1" presStyleIdx="0" presStyleCnt="5">
        <dgm:presLayoutVars>
          <dgm:bulletEnabled val="1"/>
        </dgm:presLayoutVars>
      </dgm:prSet>
      <dgm:spPr/>
    </dgm:pt>
    <dgm:pt modelId="{B1A60F15-6520-4A2F-A3FE-149438C5550F}" type="pres">
      <dgm:prSet presAssocID="{78B51E17-5375-4BC9-B4AB-B59576A1239F}" presName="parTrans" presStyleLbl="sibTrans2D1" presStyleIdx="1" presStyleCnt="5"/>
      <dgm:spPr/>
    </dgm:pt>
    <dgm:pt modelId="{077BEEF2-5A60-47E5-A2A4-232FAC1E0061}" type="pres">
      <dgm:prSet presAssocID="{78B51E17-5375-4BC9-B4AB-B59576A1239F}" presName="connectorText" presStyleLbl="sibTrans2D1" presStyleIdx="1" presStyleCnt="5"/>
      <dgm:spPr/>
    </dgm:pt>
    <dgm:pt modelId="{418B3A75-2556-448F-9B10-53448D3D081E}" type="pres">
      <dgm:prSet presAssocID="{CCDDE334-797B-4D9B-95A1-B20DA0D867B1}" presName="node" presStyleLbl="node1" presStyleIdx="1" presStyleCnt="5">
        <dgm:presLayoutVars>
          <dgm:bulletEnabled val="1"/>
        </dgm:presLayoutVars>
      </dgm:prSet>
      <dgm:spPr/>
    </dgm:pt>
    <dgm:pt modelId="{85C7107A-E4D9-412E-964F-D039DC40E449}" type="pres">
      <dgm:prSet presAssocID="{B32F4CB8-4976-489B-9AF9-3A2DF3C88036}" presName="parTrans" presStyleLbl="sibTrans2D1" presStyleIdx="2" presStyleCnt="5"/>
      <dgm:spPr/>
    </dgm:pt>
    <dgm:pt modelId="{9571FE62-2462-4B69-B803-758878CF41EA}" type="pres">
      <dgm:prSet presAssocID="{B32F4CB8-4976-489B-9AF9-3A2DF3C88036}" presName="connectorText" presStyleLbl="sibTrans2D1" presStyleIdx="2" presStyleCnt="5"/>
      <dgm:spPr/>
    </dgm:pt>
    <dgm:pt modelId="{BC8B9E44-D462-4A24-BC9D-B8C4DE7E6C38}" type="pres">
      <dgm:prSet presAssocID="{01FB14FF-EFA7-4B82-AD7D-44283815371F}" presName="node" presStyleLbl="node1" presStyleIdx="2" presStyleCnt="5">
        <dgm:presLayoutVars>
          <dgm:bulletEnabled val="1"/>
        </dgm:presLayoutVars>
      </dgm:prSet>
      <dgm:spPr/>
    </dgm:pt>
    <dgm:pt modelId="{CAA32A69-5F0E-415F-9663-6DD3374D0920}" type="pres">
      <dgm:prSet presAssocID="{41165E94-B1C6-418D-9E84-097860B8F238}" presName="parTrans" presStyleLbl="sibTrans2D1" presStyleIdx="3" presStyleCnt="5"/>
      <dgm:spPr/>
    </dgm:pt>
    <dgm:pt modelId="{A8A45239-C886-4C52-B181-149F0EE6C667}" type="pres">
      <dgm:prSet presAssocID="{41165E94-B1C6-418D-9E84-097860B8F238}" presName="connectorText" presStyleLbl="sibTrans2D1" presStyleIdx="3" presStyleCnt="5"/>
      <dgm:spPr/>
    </dgm:pt>
    <dgm:pt modelId="{E59797E0-FF15-4F9B-AB52-6112CE5A64B2}" type="pres">
      <dgm:prSet presAssocID="{BE317669-283F-4AE8-AFA4-DB351C249AA3}" presName="node" presStyleLbl="node1" presStyleIdx="3" presStyleCnt="5">
        <dgm:presLayoutVars>
          <dgm:bulletEnabled val="1"/>
        </dgm:presLayoutVars>
      </dgm:prSet>
      <dgm:spPr/>
    </dgm:pt>
    <dgm:pt modelId="{45FA330F-2593-49AE-9963-898F317F671E}" type="pres">
      <dgm:prSet presAssocID="{16E3E788-A83C-47B4-8C0F-71A62D6A921B}" presName="parTrans" presStyleLbl="sibTrans2D1" presStyleIdx="4" presStyleCnt="5"/>
      <dgm:spPr/>
    </dgm:pt>
    <dgm:pt modelId="{E8A76177-1912-496B-ABC9-ECF9B02D283A}" type="pres">
      <dgm:prSet presAssocID="{16E3E788-A83C-47B4-8C0F-71A62D6A921B}" presName="connectorText" presStyleLbl="sibTrans2D1" presStyleIdx="4" presStyleCnt="5"/>
      <dgm:spPr/>
    </dgm:pt>
    <dgm:pt modelId="{FEB6583C-01E9-4A28-A42B-B9044FAF4584}" type="pres">
      <dgm:prSet presAssocID="{7E6FCB53-DC74-4541-9851-B575810A7321}" presName="node" presStyleLbl="node1" presStyleIdx="4" presStyleCnt="5">
        <dgm:presLayoutVars>
          <dgm:bulletEnabled val="1"/>
        </dgm:presLayoutVars>
      </dgm:prSet>
      <dgm:spPr/>
    </dgm:pt>
  </dgm:ptLst>
  <dgm:cxnLst>
    <dgm:cxn modelId="{8CC63B17-A408-4D36-A5FF-C39448F33AA1}" type="presOf" srcId="{B32F4CB8-4976-489B-9AF9-3A2DF3C88036}" destId="{9571FE62-2462-4B69-B803-758878CF41EA}" srcOrd="1" destOrd="0" presId="urn:microsoft.com/office/officeart/2005/8/layout/radial5"/>
    <dgm:cxn modelId="{1DDA401F-EB66-4B57-9B92-EB44B36079C9}" type="presOf" srcId="{78B51E17-5375-4BC9-B4AB-B59576A1239F}" destId="{B1A60F15-6520-4A2F-A3FE-149438C5550F}" srcOrd="0" destOrd="0" presId="urn:microsoft.com/office/officeart/2005/8/layout/radial5"/>
    <dgm:cxn modelId="{0416A42B-2D13-4842-A4E8-7ECB73B91B78}" type="presOf" srcId="{78B51E17-5375-4BC9-B4AB-B59576A1239F}" destId="{077BEEF2-5A60-47E5-A2A4-232FAC1E0061}" srcOrd="1" destOrd="0" presId="urn:microsoft.com/office/officeart/2005/8/layout/radial5"/>
    <dgm:cxn modelId="{503FC534-FA1F-4FF4-B13F-5927067BB10D}" type="presOf" srcId="{8227727F-9F7A-458C-8592-FA06926795B3}" destId="{E0EA10A2-1414-4C8F-B85A-7304C65C2ABB}" srcOrd="0" destOrd="0" presId="urn:microsoft.com/office/officeart/2005/8/layout/radial5"/>
    <dgm:cxn modelId="{A2886A3D-AEC8-4B00-B0D4-8978FC78971F}" srcId="{6FE187E9-9D7E-4622-BA77-9392528F50FF}" destId="{7E6FCB53-DC74-4541-9851-B575810A7321}" srcOrd="4" destOrd="0" parTransId="{16E3E788-A83C-47B4-8C0F-71A62D6A921B}" sibTransId="{D08D4727-A1FC-4A8E-9094-E1C24684BAA1}"/>
    <dgm:cxn modelId="{AA12573E-54F0-4532-B633-B25D496ACD24}" srcId="{8B98B28D-AA5A-43E3-AB0D-F778DFA1E7F6}" destId="{6FE187E9-9D7E-4622-BA77-9392528F50FF}" srcOrd="0" destOrd="0" parTransId="{2C07A64D-0875-49A9-857C-BF12F08EFCA4}" sibTransId="{14CBAA97-1251-480E-8363-BB2E3B3350EC}"/>
    <dgm:cxn modelId="{D70D2D5F-EAFB-46CD-9061-7419D7D7E642}" type="presOf" srcId="{CCDDE334-797B-4D9B-95A1-B20DA0D867B1}" destId="{418B3A75-2556-448F-9B10-53448D3D081E}" srcOrd="0" destOrd="0" presId="urn:microsoft.com/office/officeart/2005/8/layout/radial5"/>
    <dgm:cxn modelId="{A19F3266-CBDC-4521-9947-8745FC1C177C}" type="presOf" srcId="{01FB14FF-EFA7-4B82-AD7D-44283815371F}" destId="{BC8B9E44-D462-4A24-BC9D-B8C4DE7E6C38}" srcOrd="0" destOrd="0" presId="urn:microsoft.com/office/officeart/2005/8/layout/radial5"/>
    <dgm:cxn modelId="{B4D0BD4B-AF75-48B4-9C33-350D7FB012FC}" type="presOf" srcId="{8227727F-9F7A-458C-8592-FA06926795B3}" destId="{702A90E8-E1FF-43DD-96E1-1BEF21E0D7E4}" srcOrd="1" destOrd="0" presId="urn:microsoft.com/office/officeart/2005/8/layout/radial5"/>
    <dgm:cxn modelId="{F1FEE859-0119-4490-8D49-BDC1A058E37C}" srcId="{6FE187E9-9D7E-4622-BA77-9392528F50FF}" destId="{BE317669-283F-4AE8-AFA4-DB351C249AA3}" srcOrd="3" destOrd="0" parTransId="{41165E94-B1C6-418D-9E84-097860B8F238}" sibTransId="{8241564D-101F-4CAD-9FDF-49174840DED3}"/>
    <dgm:cxn modelId="{E638DD89-DF91-40F6-AC67-7527E0F0A1AD}" type="presOf" srcId="{16E3E788-A83C-47B4-8C0F-71A62D6A921B}" destId="{E8A76177-1912-496B-ABC9-ECF9B02D283A}" srcOrd="1" destOrd="0" presId="urn:microsoft.com/office/officeart/2005/8/layout/radial5"/>
    <dgm:cxn modelId="{AF19B58B-4517-4153-9DCD-3F2E8130B862}" type="presOf" srcId="{B32F4CB8-4976-489B-9AF9-3A2DF3C88036}" destId="{85C7107A-E4D9-412E-964F-D039DC40E449}" srcOrd="0" destOrd="0" presId="urn:microsoft.com/office/officeart/2005/8/layout/radial5"/>
    <dgm:cxn modelId="{BBA4478E-766B-4B18-974A-365CA30C7D0E}" type="presOf" srcId="{8B98B28D-AA5A-43E3-AB0D-F778DFA1E7F6}" destId="{C021D793-A478-43CA-8E1A-DA3AE013BAB2}" srcOrd="0" destOrd="0" presId="urn:microsoft.com/office/officeart/2005/8/layout/radial5"/>
    <dgm:cxn modelId="{9EA09C9B-913B-4EAC-AB96-78657AE11422}" type="presOf" srcId="{16E3E788-A83C-47B4-8C0F-71A62D6A921B}" destId="{45FA330F-2593-49AE-9963-898F317F671E}" srcOrd="0" destOrd="0" presId="urn:microsoft.com/office/officeart/2005/8/layout/radial5"/>
    <dgm:cxn modelId="{A8AE69B0-1D53-4420-ABD9-15B666CCC3ED}" type="presOf" srcId="{BE317669-283F-4AE8-AFA4-DB351C249AA3}" destId="{E59797E0-FF15-4F9B-AB52-6112CE5A64B2}" srcOrd="0" destOrd="0" presId="urn:microsoft.com/office/officeart/2005/8/layout/radial5"/>
    <dgm:cxn modelId="{E8C11FC8-BC25-4041-BB3E-E42F23D3B391}" srcId="{6FE187E9-9D7E-4622-BA77-9392528F50FF}" destId="{01FB14FF-EFA7-4B82-AD7D-44283815371F}" srcOrd="2" destOrd="0" parTransId="{B32F4CB8-4976-489B-9AF9-3A2DF3C88036}" sibTransId="{ADF13A6C-2F78-466E-A0F9-EE13F567E3DE}"/>
    <dgm:cxn modelId="{F415EBC9-5BE5-457C-8C3B-59F7023DEB1C}" srcId="{6FE187E9-9D7E-4622-BA77-9392528F50FF}" destId="{E462ED26-E478-4485-87AE-E442CFCA9FB4}" srcOrd="0" destOrd="0" parTransId="{8227727F-9F7A-458C-8592-FA06926795B3}" sibTransId="{65BD34FF-29BF-490D-8037-9A0D0B17CF52}"/>
    <dgm:cxn modelId="{884161CC-D9E8-4E86-9618-9D147344B00C}" type="presOf" srcId="{7E6FCB53-DC74-4541-9851-B575810A7321}" destId="{FEB6583C-01E9-4A28-A42B-B9044FAF4584}" srcOrd="0" destOrd="0" presId="urn:microsoft.com/office/officeart/2005/8/layout/radial5"/>
    <dgm:cxn modelId="{D877B6CE-FE68-4715-90AF-083648113B95}" type="presOf" srcId="{41165E94-B1C6-418D-9E84-097860B8F238}" destId="{A8A45239-C886-4C52-B181-149F0EE6C667}" srcOrd="1" destOrd="0" presId="urn:microsoft.com/office/officeart/2005/8/layout/radial5"/>
    <dgm:cxn modelId="{5E5FD9CF-082B-4BE3-BD62-FF53FE935FA1}" type="presOf" srcId="{E462ED26-E478-4485-87AE-E442CFCA9FB4}" destId="{BDFFEDB1-4A3C-4C8F-AA07-2C3165A292E6}" srcOrd="0" destOrd="0" presId="urn:microsoft.com/office/officeart/2005/8/layout/radial5"/>
    <dgm:cxn modelId="{A4A105D5-F147-4E60-9C2B-11B0A1E290D9}" type="presOf" srcId="{6FE187E9-9D7E-4622-BA77-9392528F50FF}" destId="{EEEF8AA5-5122-4E57-AC06-588F7F275F09}" srcOrd="0" destOrd="0" presId="urn:microsoft.com/office/officeart/2005/8/layout/radial5"/>
    <dgm:cxn modelId="{525131DA-9EF2-4E7D-9A30-DB4EFFF5FF20}" srcId="{6FE187E9-9D7E-4622-BA77-9392528F50FF}" destId="{CCDDE334-797B-4D9B-95A1-B20DA0D867B1}" srcOrd="1" destOrd="0" parTransId="{78B51E17-5375-4BC9-B4AB-B59576A1239F}" sibTransId="{EF526189-8E82-4FE2-BDAA-AB37F825C082}"/>
    <dgm:cxn modelId="{BBAB6AE5-EB20-4601-B320-EF169F2377E3}" type="presOf" srcId="{41165E94-B1C6-418D-9E84-097860B8F238}" destId="{CAA32A69-5F0E-415F-9663-6DD3374D0920}" srcOrd="0" destOrd="0" presId="urn:microsoft.com/office/officeart/2005/8/layout/radial5"/>
    <dgm:cxn modelId="{A25B8476-921C-4511-AD38-BB72436D688D}" type="presParOf" srcId="{C021D793-A478-43CA-8E1A-DA3AE013BAB2}" destId="{EEEF8AA5-5122-4E57-AC06-588F7F275F09}" srcOrd="0" destOrd="0" presId="urn:microsoft.com/office/officeart/2005/8/layout/radial5"/>
    <dgm:cxn modelId="{2FAC2C04-8DC0-40B7-A37B-7D4EB897989B}" type="presParOf" srcId="{C021D793-A478-43CA-8E1A-DA3AE013BAB2}" destId="{E0EA10A2-1414-4C8F-B85A-7304C65C2ABB}" srcOrd="1" destOrd="0" presId="urn:microsoft.com/office/officeart/2005/8/layout/radial5"/>
    <dgm:cxn modelId="{7F0D3F84-8ACC-4748-B464-11A71743951E}" type="presParOf" srcId="{E0EA10A2-1414-4C8F-B85A-7304C65C2ABB}" destId="{702A90E8-E1FF-43DD-96E1-1BEF21E0D7E4}" srcOrd="0" destOrd="0" presId="urn:microsoft.com/office/officeart/2005/8/layout/radial5"/>
    <dgm:cxn modelId="{7E31EF76-C71D-4180-A51D-D7C6C741AA48}" type="presParOf" srcId="{C021D793-A478-43CA-8E1A-DA3AE013BAB2}" destId="{BDFFEDB1-4A3C-4C8F-AA07-2C3165A292E6}" srcOrd="2" destOrd="0" presId="urn:microsoft.com/office/officeart/2005/8/layout/radial5"/>
    <dgm:cxn modelId="{0650DF63-D2C5-47D9-908C-737818F01276}" type="presParOf" srcId="{C021D793-A478-43CA-8E1A-DA3AE013BAB2}" destId="{B1A60F15-6520-4A2F-A3FE-149438C5550F}" srcOrd="3" destOrd="0" presId="urn:microsoft.com/office/officeart/2005/8/layout/radial5"/>
    <dgm:cxn modelId="{81BC9111-2654-4C6C-95EC-8101864A93AA}" type="presParOf" srcId="{B1A60F15-6520-4A2F-A3FE-149438C5550F}" destId="{077BEEF2-5A60-47E5-A2A4-232FAC1E0061}" srcOrd="0" destOrd="0" presId="urn:microsoft.com/office/officeart/2005/8/layout/radial5"/>
    <dgm:cxn modelId="{C000129A-B983-4B33-A015-0CA727743760}" type="presParOf" srcId="{C021D793-A478-43CA-8E1A-DA3AE013BAB2}" destId="{418B3A75-2556-448F-9B10-53448D3D081E}" srcOrd="4" destOrd="0" presId="urn:microsoft.com/office/officeart/2005/8/layout/radial5"/>
    <dgm:cxn modelId="{4FFE5F73-1DAD-4500-BB01-30F4C85B56A0}" type="presParOf" srcId="{C021D793-A478-43CA-8E1A-DA3AE013BAB2}" destId="{85C7107A-E4D9-412E-964F-D039DC40E449}" srcOrd="5" destOrd="0" presId="urn:microsoft.com/office/officeart/2005/8/layout/radial5"/>
    <dgm:cxn modelId="{172182A4-0757-4D87-B736-49E260EE99B7}" type="presParOf" srcId="{85C7107A-E4D9-412E-964F-D039DC40E449}" destId="{9571FE62-2462-4B69-B803-758878CF41EA}" srcOrd="0" destOrd="0" presId="urn:microsoft.com/office/officeart/2005/8/layout/radial5"/>
    <dgm:cxn modelId="{ED30CB87-3950-4D6A-B9B0-283730A0F7DC}" type="presParOf" srcId="{C021D793-A478-43CA-8E1A-DA3AE013BAB2}" destId="{BC8B9E44-D462-4A24-BC9D-B8C4DE7E6C38}" srcOrd="6" destOrd="0" presId="urn:microsoft.com/office/officeart/2005/8/layout/radial5"/>
    <dgm:cxn modelId="{89416992-99D0-4D91-BC61-D4C9940A6ADE}" type="presParOf" srcId="{C021D793-A478-43CA-8E1A-DA3AE013BAB2}" destId="{CAA32A69-5F0E-415F-9663-6DD3374D0920}" srcOrd="7" destOrd="0" presId="urn:microsoft.com/office/officeart/2005/8/layout/radial5"/>
    <dgm:cxn modelId="{91FE0E4D-3C35-4403-B760-1C5888121048}" type="presParOf" srcId="{CAA32A69-5F0E-415F-9663-6DD3374D0920}" destId="{A8A45239-C886-4C52-B181-149F0EE6C667}" srcOrd="0" destOrd="0" presId="urn:microsoft.com/office/officeart/2005/8/layout/radial5"/>
    <dgm:cxn modelId="{CDBC85E5-555C-40D1-9CB6-E7369B3EC2DD}" type="presParOf" srcId="{C021D793-A478-43CA-8E1A-DA3AE013BAB2}" destId="{E59797E0-FF15-4F9B-AB52-6112CE5A64B2}" srcOrd="8" destOrd="0" presId="urn:microsoft.com/office/officeart/2005/8/layout/radial5"/>
    <dgm:cxn modelId="{90C766B8-A294-4926-8AFB-66860F76BDD5}" type="presParOf" srcId="{C021D793-A478-43CA-8E1A-DA3AE013BAB2}" destId="{45FA330F-2593-49AE-9963-898F317F671E}" srcOrd="9" destOrd="0" presId="urn:microsoft.com/office/officeart/2005/8/layout/radial5"/>
    <dgm:cxn modelId="{785A44A3-23F2-41F9-A196-773B2FA9A6E4}" type="presParOf" srcId="{45FA330F-2593-49AE-9963-898F317F671E}" destId="{E8A76177-1912-496B-ABC9-ECF9B02D283A}" srcOrd="0" destOrd="0" presId="urn:microsoft.com/office/officeart/2005/8/layout/radial5"/>
    <dgm:cxn modelId="{C3494D32-783F-4E77-BD90-FA714A74FDC6}" type="presParOf" srcId="{C021D793-A478-43CA-8E1A-DA3AE013BAB2}" destId="{FEB6583C-01E9-4A28-A42B-B9044FAF4584}"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56FAD5-FF04-43AD-9A30-CD1F9B850455}" type="doc">
      <dgm:prSet loTypeId="urn:microsoft.com/office/officeart/2005/8/layout/radial5" loCatId="cycle" qsTypeId="urn:microsoft.com/office/officeart/2005/8/quickstyle/3d1" qsCatId="3D" csTypeId="urn:microsoft.com/office/officeart/2005/8/colors/accent5_2" csCatId="accent5" phldr="1"/>
      <dgm:spPr/>
      <dgm:t>
        <a:bodyPr/>
        <a:lstStyle/>
        <a:p>
          <a:endParaRPr lang="en-US"/>
        </a:p>
      </dgm:t>
    </dgm:pt>
    <dgm:pt modelId="{035D17A2-EEA5-45FA-9B07-4396B3470A98}">
      <dgm:prSet custT="1"/>
      <dgm:spPr/>
      <dgm:t>
        <a:bodyPr/>
        <a:lstStyle/>
        <a:p>
          <a:pPr rtl="0"/>
          <a:r>
            <a:rPr lang="en-US" sz="1200" b="1" dirty="0"/>
            <a:t>Common Issues</a:t>
          </a:r>
        </a:p>
      </dgm:t>
    </dgm:pt>
    <dgm:pt modelId="{23E9971C-2B9B-45C3-8423-5E5637FC8468}" type="parTrans" cxnId="{EC53F4A1-D6B8-4F9E-AF21-80882AFA918D}">
      <dgm:prSet/>
      <dgm:spPr/>
      <dgm:t>
        <a:bodyPr/>
        <a:lstStyle/>
        <a:p>
          <a:endParaRPr lang="en-US"/>
        </a:p>
      </dgm:t>
    </dgm:pt>
    <dgm:pt modelId="{823DA458-643D-4B7A-BEE1-ECCF0FEBD167}" type="sibTrans" cxnId="{EC53F4A1-D6B8-4F9E-AF21-80882AFA918D}">
      <dgm:prSet/>
      <dgm:spPr/>
      <dgm:t>
        <a:bodyPr/>
        <a:lstStyle/>
        <a:p>
          <a:endParaRPr lang="en-US"/>
        </a:p>
      </dgm:t>
    </dgm:pt>
    <dgm:pt modelId="{4D292A72-D4C3-4982-B0A6-BF832FED4F0E}">
      <dgm:prSet custT="1"/>
      <dgm:spPr/>
      <dgm:t>
        <a:bodyPr/>
        <a:lstStyle/>
        <a:p>
          <a:pPr rtl="0"/>
          <a:r>
            <a:rPr lang="en-US" sz="1200" b="1" dirty="0"/>
            <a:t>Configuring multiple jars</a:t>
          </a:r>
        </a:p>
      </dgm:t>
    </dgm:pt>
    <dgm:pt modelId="{FC501AA1-3181-4A04-883A-D55F661A7D4F}" type="parTrans" cxnId="{E0547597-035A-42A0-A433-6A3369B9D676}">
      <dgm:prSet/>
      <dgm:spPr/>
      <dgm:t>
        <a:bodyPr/>
        <a:lstStyle/>
        <a:p>
          <a:endParaRPr lang="en-US"/>
        </a:p>
      </dgm:t>
    </dgm:pt>
    <dgm:pt modelId="{94D90BA9-B5B1-4D30-AEA5-2A24D6C723E9}" type="sibTrans" cxnId="{E0547597-035A-42A0-A433-6A3369B9D676}">
      <dgm:prSet/>
      <dgm:spPr/>
      <dgm:t>
        <a:bodyPr/>
        <a:lstStyle/>
        <a:p>
          <a:endParaRPr lang="en-US"/>
        </a:p>
      </dgm:t>
    </dgm:pt>
    <dgm:pt modelId="{0220227A-E20E-45DC-B839-292B1AE13AC0}">
      <dgm:prSet custT="1"/>
      <dgm:spPr/>
      <dgm:t>
        <a:bodyPr/>
        <a:lstStyle/>
        <a:p>
          <a:pPr rtl="0"/>
          <a:r>
            <a:rPr lang="en-US" sz="1200" b="1" dirty="0"/>
            <a:t>Managing Dependencies</a:t>
          </a:r>
        </a:p>
      </dgm:t>
    </dgm:pt>
    <dgm:pt modelId="{CEE8FD65-EA6C-40B4-AD07-52E81DA7E714}" type="parTrans" cxnId="{6388089D-BF4A-4E79-A889-EABF3C059880}">
      <dgm:prSet/>
      <dgm:spPr/>
      <dgm:t>
        <a:bodyPr/>
        <a:lstStyle/>
        <a:p>
          <a:endParaRPr lang="en-US"/>
        </a:p>
      </dgm:t>
    </dgm:pt>
    <dgm:pt modelId="{EE6E9D94-F875-4CAC-B042-8F1521EF7771}" type="sibTrans" cxnId="{6388089D-BF4A-4E79-A889-EABF3C059880}">
      <dgm:prSet/>
      <dgm:spPr/>
      <dgm:t>
        <a:bodyPr/>
        <a:lstStyle/>
        <a:p>
          <a:endParaRPr lang="en-US"/>
        </a:p>
      </dgm:t>
    </dgm:pt>
    <dgm:pt modelId="{6C9173FC-958B-4103-9D3B-65467E18C42D}">
      <dgm:prSet custT="1"/>
      <dgm:spPr/>
      <dgm:t>
        <a:bodyPr/>
        <a:lstStyle/>
        <a:p>
          <a:pPr rtl="0"/>
          <a:r>
            <a:rPr lang="en-US" sz="1200" b="1" dirty="0"/>
            <a:t>Managing Project structure</a:t>
          </a:r>
        </a:p>
      </dgm:t>
    </dgm:pt>
    <dgm:pt modelId="{70EE2B9B-EB47-4DBA-A17F-135E5948D6AD}" type="parTrans" cxnId="{D85540DC-1323-4021-804C-9E14788DCCEC}">
      <dgm:prSet/>
      <dgm:spPr/>
      <dgm:t>
        <a:bodyPr/>
        <a:lstStyle/>
        <a:p>
          <a:endParaRPr lang="en-US"/>
        </a:p>
      </dgm:t>
    </dgm:pt>
    <dgm:pt modelId="{6E5194AB-BF0F-44CF-AB39-7170C7974E89}" type="sibTrans" cxnId="{D85540DC-1323-4021-804C-9E14788DCCEC}">
      <dgm:prSet/>
      <dgm:spPr/>
      <dgm:t>
        <a:bodyPr/>
        <a:lstStyle/>
        <a:p>
          <a:endParaRPr lang="en-US"/>
        </a:p>
      </dgm:t>
    </dgm:pt>
    <dgm:pt modelId="{B5B49548-7E38-4924-8333-C01C6B9A4123}">
      <dgm:prSet custT="1"/>
      <dgm:spPr/>
      <dgm:t>
        <a:bodyPr/>
        <a:lstStyle/>
        <a:p>
          <a:pPr rtl="0"/>
          <a:r>
            <a:rPr lang="en-US" sz="1200" b="1" dirty="0"/>
            <a:t>Deploying</a:t>
          </a:r>
        </a:p>
      </dgm:t>
    </dgm:pt>
    <dgm:pt modelId="{91131EE3-720D-4472-BBDA-064FD2CE0C98}" type="parTrans" cxnId="{963ACB08-F9DB-460F-95E7-E2F42B8B5146}">
      <dgm:prSet/>
      <dgm:spPr/>
      <dgm:t>
        <a:bodyPr/>
        <a:lstStyle/>
        <a:p>
          <a:endParaRPr lang="en-US"/>
        </a:p>
      </dgm:t>
    </dgm:pt>
    <dgm:pt modelId="{F2CFDC4F-55D4-4241-9159-5C26336FE4F4}" type="sibTrans" cxnId="{963ACB08-F9DB-460F-95E7-E2F42B8B5146}">
      <dgm:prSet/>
      <dgm:spPr/>
      <dgm:t>
        <a:bodyPr/>
        <a:lstStyle/>
        <a:p>
          <a:endParaRPr lang="en-US"/>
        </a:p>
      </dgm:t>
    </dgm:pt>
    <dgm:pt modelId="{8ACC9945-9F9D-4EC8-87AB-ED7F597BB6FC}">
      <dgm:prSet custT="1"/>
      <dgm:spPr/>
      <dgm:t>
        <a:bodyPr/>
        <a:lstStyle/>
        <a:p>
          <a:pPr rtl="0"/>
          <a:r>
            <a:rPr lang="en-US" sz="1200" b="1" dirty="0"/>
            <a:t>Building and testing modules</a:t>
          </a:r>
        </a:p>
      </dgm:t>
    </dgm:pt>
    <dgm:pt modelId="{28F15F1C-9F23-4A81-892A-337A70060F61}" type="parTrans" cxnId="{80A98DC4-3484-42A0-874C-230F20E9DE2E}">
      <dgm:prSet/>
      <dgm:spPr/>
      <dgm:t>
        <a:bodyPr/>
        <a:lstStyle/>
        <a:p>
          <a:endParaRPr lang="en-US"/>
        </a:p>
      </dgm:t>
    </dgm:pt>
    <dgm:pt modelId="{DB2BD436-CDBC-4059-8939-E08A1BD8015C}" type="sibTrans" cxnId="{80A98DC4-3484-42A0-874C-230F20E9DE2E}">
      <dgm:prSet/>
      <dgm:spPr/>
      <dgm:t>
        <a:bodyPr/>
        <a:lstStyle/>
        <a:p>
          <a:endParaRPr lang="en-US"/>
        </a:p>
      </dgm:t>
    </dgm:pt>
    <dgm:pt modelId="{59E18318-FCB4-42F3-BBE9-AAA5A86845D4}" type="pres">
      <dgm:prSet presAssocID="{2A56FAD5-FF04-43AD-9A30-CD1F9B850455}" presName="Name0" presStyleCnt="0">
        <dgm:presLayoutVars>
          <dgm:chMax val="1"/>
          <dgm:dir/>
          <dgm:animLvl val="ctr"/>
          <dgm:resizeHandles val="exact"/>
        </dgm:presLayoutVars>
      </dgm:prSet>
      <dgm:spPr/>
    </dgm:pt>
    <dgm:pt modelId="{73BCDEE3-DFC9-48B5-A86B-BB50F152E16C}" type="pres">
      <dgm:prSet presAssocID="{035D17A2-EEA5-45FA-9B07-4396B3470A98}" presName="centerShape" presStyleLbl="node0" presStyleIdx="0" presStyleCnt="1"/>
      <dgm:spPr/>
    </dgm:pt>
    <dgm:pt modelId="{19BD07A1-D0F8-4C6C-B753-4F42224F4771}" type="pres">
      <dgm:prSet presAssocID="{28F15F1C-9F23-4A81-892A-337A70060F61}" presName="parTrans" presStyleLbl="sibTrans2D1" presStyleIdx="0" presStyleCnt="5"/>
      <dgm:spPr/>
    </dgm:pt>
    <dgm:pt modelId="{6B6ADA63-0EBF-4FF1-8E5D-038A62DA9C29}" type="pres">
      <dgm:prSet presAssocID="{28F15F1C-9F23-4A81-892A-337A70060F61}" presName="connectorText" presStyleLbl="sibTrans2D1" presStyleIdx="0" presStyleCnt="5"/>
      <dgm:spPr/>
    </dgm:pt>
    <dgm:pt modelId="{DDA11F70-2915-4359-B517-2F262497201F}" type="pres">
      <dgm:prSet presAssocID="{8ACC9945-9F9D-4EC8-87AB-ED7F597BB6FC}" presName="node" presStyleLbl="node1" presStyleIdx="0" presStyleCnt="5">
        <dgm:presLayoutVars>
          <dgm:bulletEnabled val="1"/>
        </dgm:presLayoutVars>
      </dgm:prSet>
      <dgm:spPr/>
    </dgm:pt>
    <dgm:pt modelId="{D9812A2D-8E53-4BEC-B369-2530FB320764}" type="pres">
      <dgm:prSet presAssocID="{FC501AA1-3181-4A04-883A-D55F661A7D4F}" presName="parTrans" presStyleLbl="sibTrans2D1" presStyleIdx="1" presStyleCnt="5"/>
      <dgm:spPr/>
    </dgm:pt>
    <dgm:pt modelId="{80D225EB-192B-4337-ADC7-8B9133F18301}" type="pres">
      <dgm:prSet presAssocID="{FC501AA1-3181-4A04-883A-D55F661A7D4F}" presName="connectorText" presStyleLbl="sibTrans2D1" presStyleIdx="1" presStyleCnt="5"/>
      <dgm:spPr/>
    </dgm:pt>
    <dgm:pt modelId="{867415CE-78AB-4348-A6C9-AFBE108EA37E}" type="pres">
      <dgm:prSet presAssocID="{4D292A72-D4C3-4982-B0A6-BF832FED4F0E}" presName="node" presStyleLbl="node1" presStyleIdx="1" presStyleCnt="5">
        <dgm:presLayoutVars>
          <dgm:bulletEnabled val="1"/>
        </dgm:presLayoutVars>
      </dgm:prSet>
      <dgm:spPr/>
    </dgm:pt>
    <dgm:pt modelId="{46D39583-786D-46E5-A8DC-4BCD8E366AEC}" type="pres">
      <dgm:prSet presAssocID="{CEE8FD65-EA6C-40B4-AD07-52E81DA7E714}" presName="parTrans" presStyleLbl="sibTrans2D1" presStyleIdx="2" presStyleCnt="5"/>
      <dgm:spPr/>
    </dgm:pt>
    <dgm:pt modelId="{E431330A-F394-4A3A-949F-1E4C27B3AE1B}" type="pres">
      <dgm:prSet presAssocID="{CEE8FD65-EA6C-40B4-AD07-52E81DA7E714}" presName="connectorText" presStyleLbl="sibTrans2D1" presStyleIdx="2" presStyleCnt="5"/>
      <dgm:spPr/>
    </dgm:pt>
    <dgm:pt modelId="{9103D459-1392-4CD1-8FE3-6E303C9578CD}" type="pres">
      <dgm:prSet presAssocID="{0220227A-E20E-45DC-B839-292B1AE13AC0}" presName="node" presStyleLbl="node1" presStyleIdx="2" presStyleCnt="5">
        <dgm:presLayoutVars>
          <dgm:bulletEnabled val="1"/>
        </dgm:presLayoutVars>
      </dgm:prSet>
      <dgm:spPr/>
    </dgm:pt>
    <dgm:pt modelId="{3B436475-59FE-4397-A6B7-87C119332D74}" type="pres">
      <dgm:prSet presAssocID="{70EE2B9B-EB47-4DBA-A17F-135E5948D6AD}" presName="parTrans" presStyleLbl="sibTrans2D1" presStyleIdx="3" presStyleCnt="5"/>
      <dgm:spPr/>
    </dgm:pt>
    <dgm:pt modelId="{724DEE18-262E-41A1-BA7D-427B436C4EAF}" type="pres">
      <dgm:prSet presAssocID="{70EE2B9B-EB47-4DBA-A17F-135E5948D6AD}" presName="connectorText" presStyleLbl="sibTrans2D1" presStyleIdx="3" presStyleCnt="5"/>
      <dgm:spPr/>
    </dgm:pt>
    <dgm:pt modelId="{174A8185-01C0-4C1D-AF69-033DB3E3638A}" type="pres">
      <dgm:prSet presAssocID="{6C9173FC-958B-4103-9D3B-65467E18C42D}" presName="node" presStyleLbl="node1" presStyleIdx="3" presStyleCnt="5">
        <dgm:presLayoutVars>
          <dgm:bulletEnabled val="1"/>
        </dgm:presLayoutVars>
      </dgm:prSet>
      <dgm:spPr/>
    </dgm:pt>
    <dgm:pt modelId="{253933F8-9E2B-417D-9D0D-5AF3B204628C}" type="pres">
      <dgm:prSet presAssocID="{91131EE3-720D-4472-BBDA-064FD2CE0C98}" presName="parTrans" presStyleLbl="sibTrans2D1" presStyleIdx="4" presStyleCnt="5"/>
      <dgm:spPr/>
    </dgm:pt>
    <dgm:pt modelId="{3F63A53C-7B6F-4182-867A-5A087520A298}" type="pres">
      <dgm:prSet presAssocID="{91131EE3-720D-4472-BBDA-064FD2CE0C98}" presName="connectorText" presStyleLbl="sibTrans2D1" presStyleIdx="4" presStyleCnt="5"/>
      <dgm:spPr/>
    </dgm:pt>
    <dgm:pt modelId="{5A40CA82-EEA8-4583-A4D6-B12AD33D854E}" type="pres">
      <dgm:prSet presAssocID="{B5B49548-7E38-4924-8333-C01C6B9A4123}" presName="node" presStyleLbl="node1" presStyleIdx="4" presStyleCnt="5">
        <dgm:presLayoutVars>
          <dgm:bulletEnabled val="1"/>
        </dgm:presLayoutVars>
      </dgm:prSet>
      <dgm:spPr/>
    </dgm:pt>
  </dgm:ptLst>
  <dgm:cxnLst>
    <dgm:cxn modelId="{963ACB08-F9DB-460F-95E7-E2F42B8B5146}" srcId="{035D17A2-EEA5-45FA-9B07-4396B3470A98}" destId="{B5B49548-7E38-4924-8333-C01C6B9A4123}" srcOrd="4" destOrd="0" parTransId="{91131EE3-720D-4472-BBDA-064FD2CE0C98}" sibTransId="{F2CFDC4F-55D4-4241-9159-5C26336FE4F4}"/>
    <dgm:cxn modelId="{1F51E618-4E3F-4DBC-850B-AED107BCDA66}" type="presOf" srcId="{0220227A-E20E-45DC-B839-292B1AE13AC0}" destId="{9103D459-1392-4CD1-8FE3-6E303C9578CD}" srcOrd="0" destOrd="0" presId="urn:microsoft.com/office/officeart/2005/8/layout/radial5"/>
    <dgm:cxn modelId="{8A0EC01C-8E02-4EDB-9530-35FD441B4EFC}" type="presOf" srcId="{6C9173FC-958B-4103-9D3B-65467E18C42D}" destId="{174A8185-01C0-4C1D-AF69-033DB3E3638A}" srcOrd="0" destOrd="0" presId="urn:microsoft.com/office/officeart/2005/8/layout/radial5"/>
    <dgm:cxn modelId="{39459928-7034-4CAB-A6EE-FA0D8E123A53}" type="presOf" srcId="{CEE8FD65-EA6C-40B4-AD07-52E81DA7E714}" destId="{E431330A-F394-4A3A-949F-1E4C27B3AE1B}" srcOrd="1" destOrd="0" presId="urn:microsoft.com/office/officeart/2005/8/layout/radial5"/>
    <dgm:cxn modelId="{28506B2B-E013-4319-8A23-7B4DDA61D13E}" type="presOf" srcId="{91131EE3-720D-4472-BBDA-064FD2CE0C98}" destId="{3F63A53C-7B6F-4182-867A-5A087520A298}" srcOrd="1" destOrd="0" presId="urn:microsoft.com/office/officeart/2005/8/layout/radial5"/>
    <dgm:cxn modelId="{EE9ECD39-18FC-497C-967E-B79DACBBE433}" type="presOf" srcId="{035D17A2-EEA5-45FA-9B07-4396B3470A98}" destId="{73BCDEE3-DFC9-48B5-A86B-BB50F152E16C}" srcOrd="0" destOrd="0" presId="urn:microsoft.com/office/officeart/2005/8/layout/radial5"/>
    <dgm:cxn modelId="{698FC661-DE21-4C73-B1BE-BB85E001EDA8}" type="presOf" srcId="{8ACC9945-9F9D-4EC8-87AB-ED7F597BB6FC}" destId="{DDA11F70-2915-4359-B517-2F262497201F}" srcOrd="0" destOrd="0" presId="urn:microsoft.com/office/officeart/2005/8/layout/radial5"/>
    <dgm:cxn modelId="{F30D2454-DC72-4372-93CF-C47818E938BC}" type="presOf" srcId="{B5B49548-7E38-4924-8333-C01C6B9A4123}" destId="{5A40CA82-EEA8-4583-A4D6-B12AD33D854E}" srcOrd="0" destOrd="0" presId="urn:microsoft.com/office/officeart/2005/8/layout/radial5"/>
    <dgm:cxn modelId="{250ED476-B389-4391-97E0-877900B29DCB}" type="presOf" srcId="{CEE8FD65-EA6C-40B4-AD07-52E81DA7E714}" destId="{46D39583-786D-46E5-A8DC-4BCD8E366AEC}" srcOrd="0" destOrd="0" presId="urn:microsoft.com/office/officeart/2005/8/layout/radial5"/>
    <dgm:cxn modelId="{4BE3C558-7682-436D-AC3F-21BA17D60B78}" type="presOf" srcId="{70EE2B9B-EB47-4DBA-A17F-135E5948D6AD}" destId="{3B436475-59FE-4397-A6B7-87C119332D74}" srcOrd="0" destOrd="0" presId="urn:microsoft.com/office/officeart/2005/8/layout/radial5"/>
    <dgm:cxn modelId="{001EAA85-E795-4600-BE92-7877350CE951}" type="presOf" srcId="{FC501AA1-3181-4A04-883A-D55F661A7D4F}" destId="{D9812A2D-8E53-4BEC-B369-2530FB320764}" srcOrd="0" destOrd="0" presId="urn:microsoft.com/office/officeart/2005/8/layout/radial5"/>
    <dgm:cxn modelId="{E0547597-035A-42A0-A433-6A3369B9D676}" srcId="{035D17A2-EEA5-45FA-9B07-4396B3470A98}" destId="{4D292A72-D4C3-4982-B0A6-BF832FED4F0E}" srcOrd="1" destOrd="0" parTransId="{FC501AA1-3181-4A04-883A-D55F661A7D4F}" sibTransId="{94D90BA9-B5B1-4D30-AEA5-2A24D6C723E9}"/>
    <dgm:cxn modelId="{6388089D-BF4A-4E79-A889-EABF3C059880}" srcId="{035D17A2-EEA5-45FA-9B07-4396B3470A98}" destId="{0220227A-E20E-45DC-B839-292B1AE13AC0}" srcOrd="2" destOrd="0" parTransId="{CEE8FD65-EA6C-40B4-AD07-52E81DA7E714}" sibTransId="{EE6E9D94-F875-4CAC-B042-8F1521EF7771}"/>
    <dgm:cxn modelId="{EC53F4A1-D6B8-4F9E-AF21-80882AFA918D}" srcId="{2A56FAD5-FF04-43AD-9A30-CD1F9B850455}" destId="{035D17A2-EEA5-45FA-9B07-4396B3470A98}" srcOrd="0" destOrd="0" parTransId="{23E9971C-2B9B-45C3-8423-5E5637FC8468}" sibTransId="{823DA458-643D-4B7A-BEE1-ECCF0FEBD167}"/>
    <dgm:cxn modelId="{F1023AAC-E35C-41C4-BFC1-3DFEFCDDDBE5}" type="presOf" srcId="{28F15F1C-9F23-4A81-892A-337A70060F61}" destId="{19BD07A1-D0F8-4C6C-B753-4F42224F4771}" srcOrd="0" destOrd="0" presId="urn:microsoft.com/office/officeart/2005/8/layout/radial5"/>
    <dgm:cxn modelId="{EE359CB6-D975-45A9-B182-5D09D7F5BAC1}" type="presOf" srcId="{FC501AA1-3181-4A04-883A-D55F661A7D4F}" destId="{80D225EB-192B-4337-ADC7-8B9133F18301}" srcOrd="1" destOrd="0" presId="urn:microsoft.com/office/officeart/2005/8/layout/radial5"/>
    <dgm:cxn modelId="{F2DCDEC1-C4DC-4BC0-9761-C7136F2B6290}" type="presOf" srcId="{70EE2B9B-EB47-4DBA-A17F-135E5948D6AD}" destId="{724DEE18-262E-41A1-BA7D-427B436C4EAF}" srcOrd="1" destOrd="0" presId="urn:microsoft.com/office/officeart/2005/8/layout/radial5"/>
    <dgm:cxn modelId="{AB1F62C4-8C61-4880-ADE0-3E4A7BEBFE9A}" type="presOf" srcId="{28F15F1C-9F23-4A81-892A-337A70060F61}" destId="{6B6ADA63-0EBF-4FF1-8E5D-038A62DA9C29}" srcOrd="1" destOrd="0" presId="urn:microsoft.com/office/officeart/2005/8/layout/radial5"/>
    <dgm:cxn modelId="{80A98DC4-3484-42A0-874C-230F20E9DE2E}" srcId="{035D17A2-EEA5-45FA-9B07-4396B3470A98}" destId="{8ACC9945-9F9D-4EC8-87AB-ED7F597BB6FC}" srcOrd="0" destOrd="0" parTransId="{28F15F1C-9F23-4A81-892A-337A70060F61}" sibTransId="{DB2BD436-CDBC-4059-8939-E08A1BD8015C}"/>
    <dgm:cxn modelId="{A9D2EDC7-1346-4048-8F87-593558453E7B}" type="presOf" srcId="{91131EE3-720D-4472-BBDA-064FD2CE0C98}" destId="{253933F8-9E2B-417D-9D0D-5AF3B204628C}" srcOrd="0" destOrd="0" presId="urn:microsoft.com/office/officeart/2005/8/layout/radial5"/>
    <dgm:cxn modelId="{D85540DC-1323-4021-804C-9E14788DCCEC}" srcId="{035D17A2-EEA5-45FA-9B07-4396B3470A98}" destId="{6C9173FC-958B-4103-9D3B-65467E18C42D}" srcOrd="3" destOrd="0" parTransId="{70EE2B9B-EB47-4DBA-A17F-135E5948D6AD}" sibTransId="{6E5194AB-BF0F-44CF-AB39-7170C7974E89}"/>
    <dgm:cxn modelId="{1B9E0FDE-7D23-4A55-AF64-4A20DFA2A85F}" type="presOf" srcId="{4D292A72-D4C3-4982-B0A6-BF832FED4F0E}" destId="{867415CE-78AB-4348-A6C9-AFBE108EA37E}" srcOrd="0" destOrd="0" presId="urn:microsoft.com/office/officeart/2005/8/layout/radial5"/>
    <dgm:cxn modelId="{522F00E3-77CD-4C94-9EDD-CF464519D214}" type="presOf" srcId="{2A56FAD5-FF04-43AD-9A30-CD1F9B850455}" destId="{59E18318-FCB4-42F3-BBE9-AAA5A86845D4}" srcOrd="0" destOrd="0" presId="urn:microsoft.com/office/officeart/2005/8/layout/radial5"/>
    <dgm:cxn modelId="{A029AFA7-CE86-4F9B-B40C-21983D2FB6A2}" type="presParOf" srcId="{59E18318-FCB4-42F3-BBE9-AAA5A86845D4}" destId="{73BCDEE3-DFC9-48B5-A86B-BB50F152E16C}" srcOrd="0" destOrd="0" presId="urn:microsoft.com/office/officeart/2005/8/layout/radial5"/>
    <dgm:cxn modelId="{F6E0C42A-0733-4976-9E21-3B7CDBAAE6A6}" type="presParOf" srcId="{59E18318-FCB4-42F3-BBE9-AAA5A86845D4}" destId="{19BD07A1-D0F8-4C6C-B753-4F42224F4771}" srcOrd="1" destOrd="0" presId="urn:microsoft.com/office/officeart/2005/8/layout/radial5"/>
    <dgm:cxn modelId="{B165F872-28C6-4ADE-B63E-97C1639B731E}" type="presParOf" srcId="{19BD07A1-D0F8-4C6C-B753-4F42224F4771}" destId="{6B6ADA63-0EBF-4FF1-8E5D-038A62DA9C29}" srcOrd="0" destOrd="0" presId="urn:microsoft.com/office/officeart/2005/8/layout/radial5"/>
    <dgm:cxn modelId="{7E06EE08-C40E-4307-BA95-C36E4849CAF1}" type="presParOf" srcId="{59E18318-FCB4-42F3-BBE9-AAA5A86845D4}" destId="{DDA11F70-2915-4359-B517-2F262497201F}" srcOrd="2" destOrd="0" presId="urn:microsoft.com/office/officeart/2005/8/layout/radial5"/>
    <dgm:cxn modelId="{CDE12D23-8992-4041-8137-4D7EE6669B34}" type="presParOf" srcId="{59E18318-FCB4-42F3-BBE9-AAA5A86845D4}" destId="{D9812A2D-8E53-4BEC-B369-2530FB320764}" srcOrd="3" destOrd="0" presId="urn:microsoft.com/office/officeart/2005/8/layout/radial5"/>
    <dgm:cxn modelId="{5BC50FCE-5015-476C-9AED-5ACB241A9241}" type="presParOf" srcId="{D9812A2D-8E53-4BEC-B369-2530FB320764}" destId="{80D225EB-192B-4337-ADC7-8B9133F18301}" srcOrd="0" destOrd="0" presId="urn:microsoft.com/office/officeart/2005/8/layout/radial5"/>
    <dgm:cxn modelId="{FBE1F4BE-AF02-4DAE-A07A-66B776F22F59}" type="presParOf" srcId="{59E18318-FCB4-42F3-BBE9-AAA5A86845D4}" destId="{867415CE-78AB-4348-A6C9-AFBE108EA37E}" srcOrd="4" destOrd="0" presId="urn:microsoft.com/office/officeart/2005/8/layout/radial5"/>
    <dgm:cxn modelId="{EF841A96-43CF-4C8B-9EC7-61374B8F08DF}" type="presParOf" srcId="{59E18318-FCB4-42F3-BBE9-AAA5A86845D4}" destId="{46D39583-786D-46E5-A8DC-4BCD8E366AEC}" srcOrd="5" destOrd="0" presId="urn:microsoft.com/office/officeart/2005/8/layout/radial5"/>
    <dgm:cxn modelId="{86F34604-37F1-4F74-8911-0E219445096B}" type="presParOf" srcId="{46D39583-786D-46E5-A8DC-4BCD8E366AEC}" destId="{E431330A-F394-4A3A-949F-1E4C27B3AE1B}" srcOrd="0" destOrd="0" presId="urn:microsoft.com/office/officeart/2005/8/layout/radial5"/>
    <dgm:cxn modelId="{3208AF67-BF7C-4700-9497-A9FDE49BEE79}" type="presParOf" srcId="{59E18318-FCB4-42F3-BBE9-AAA5A86845D4}" destId="{9103D459-1392-4CD1-8FE3-6E303C9578CD}" srcOrd="6" destOrd="0" presId="urn:microsoft.com/office/officeart/2005/8/layout/radial5"/>
    <dgm:cxn modelId="{6DB28A48-E793-44EE-A79B-D40A3E2B3256}" type="presParOf" srcId="{59E18318-FCB4-42F3-BBE9-AAA5A86845D4}" destId="{3B436475-59FE-4397-A6B7-87C119332D74}" srcOrd="7" destOrd="0" presId="urn:microsoft.com/office/officeart/2005/8/layout/radial5"/>
    <dgm:cxn modelId="{4DB06959-5878-4843-A119-B69863E3C2E9}" type="presParOf" srcId="{3B436475-59FE-4397-A6B7-87C119332D74}" destId="{724DEE18-262E-41A1-BA7D-427B436C4EAF}" srcOrd="0" destOrd="0" presId="urn:microsoft.com/office/officeart/2005/8/layout/radial5"/>
    <dgm:cxn modelId="{A790FB8C-278F-40E4-9E6C-B3D605AB8505}" type="presParOf" srcId="{59E18318-FCB4-42F3-BBE9-AAA5A86845D4}" destId="{174A8185-01C0-4C1D-AF69-033DB3E3638A}" srcOrd="8" destOrd="0" presId="urn:microsoft.com/office/officeart/2005/8/layout/radial5"/>
    <dgm:cxn modelId="{309A99CF-0EBA-42F4-810E-393B342B6874}" type="presParOf" srcId="{59E18318-FCB4-42F3-BBE9-AAA5A86845D4}" destId="{253933F8-9E2B-417D-9D0D-5AF3B204628C}" srcOrd="9" destOrd="0" presId="urn:microsoft.com/office/officeart/2005/8/layout/radial5"/>
    <dgm:cxn modelId="{AA0E5B99-8802-43B9-BA9F-4BF68FD0FFEC}" type="presParOf" srcId="{253933F8-9E2B-417D-9D0D-5AF3B204628C}" destId="{3F63A53C-7B6F-4182-867A-5A087520A298}" srcOrd="0" destOrd="0" presId="urn:microsoft.com/office/officeart/2005/8/layout/radial5"/>
    <dgm:cxn modelId="{13DA7072-F01F-45C9-A0A4-6124642E9125}" type="presParOf" srcId="{59E18318-FCB4-42F3-BBE9-AAA5A86845D4}" destId="{5A40CA82-EEA8-4583-A4D6-B12AD33D854E}"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1EF65B-9722-42DD-B039-3B8A9CCCF395}" type="doc">
      <dgm:prSet loTypeId="urn:microsoft.com/office/officeart/2005/8/layout/process5" loCatId="process" qsTypeId="urn:microsoft.com/office/officeart/2005/8/quickstyle/simple4" qsCatId="simple" csTypeId="urn:microsoft.com/office/officeart/2005/8/colors/accent4_5" csCatId="accent4" phldr="1"/>
      <dgm:spPr/>
      <dgm:t>
        <a:bodyPr/>
        <a:lstStyle/>
        <a:p>
          <a:endParaRPr lang="en-US"/>
        </a:p>
      </dgm:t>
    </dgm:pt>
    <dgm:pt modelId="{66F4DCAA-0E57-437E-B267-9DCFD71785C3}">
      <dgm:prSet phldrT="[Text]" custT="1"/>
      <dgm:spPr/>
      <dgm:t>
        <a:bodyPr/>
        <a:lstStyle/>
        <a:p>
          <a:r>
            <a:rPr lang="en-US" sz="1800" b="1" dirty="0"/>
            <a:t>compile</a:t>
          </a:r>
        </a:p>
      </dgm:t>
    </dgm:pt>
    <dgm:pt modelId="{A48DC4CF-0913-4600-BA71-E9C16B75A336}" type="parTrans" cxnId="{88C0D8D4-8E01-45FF-9741-80115D0292B7}">
      <dgm:prSet/>
      <dgm:spPr/>
      <dgm:t>
        <a:bodyPr/>
        <a:lstStyle/>
        <a:p>
          <a:endParaRPr lang="en-US"/>
        </a:p>
      </dgm:t>
    </dgm:pt>
    <dgm:pt modelId="{C0C3128B-5B67-4258-A3E6-03DB840FBCDB}" type="sibTrans" cxnId="{88C0D8D4-8E01-45FF-9741-80115D0292B7}">
      <dgm:prSet/>
      <dgm:spPr/>
      <dgm:t>
        <a:bodyPr/>
        <a:lstStyle/>
        <a:p>
          <a:endParaRPr lang="en-US"/>
        </a:p>
      </dgm:t>
    </dgm:pt>
    <dgm:pt modelId="{6A98C67A-F82B-4155-BE69-49D6C299891A}">
      <dgm:prSet phldrT="[Text]" custT="1"/>
      <dgm:spPr/>
      <dgm:t>
        <a:bodyPr/>
        <a:lstStyle/>
        <a:p>
          <a:r>
            <a:rPr lang="en-US" sz="1100" b="1" dirty="0"/>
            <a:t>Compiles the source code and the classes are placed in the target directory tree</a:t>
          </a:r>
          <a:r>
            <a:rPr lang="en-US" sz="1000" b="1" dirty="0"/>
            <a:t>.</a:t>
          </a:r>
        </a:p>
      </dgm:t>
    </dgm:pt>
    <dgm:pt modelId="{28CA828F-4EF4-4BEE-B4A8-9D35DA2F71D1}" type="parTrans" cxnId="{ECFA3885-BF27-4152-B375-13958FB64672}">
      <dgm:prSet/>
      <dgm:spPr/>
      <dgm:t>
        <a:bodyPr/>
        <a:lstStyle/>
        <a:p>
          <a:endParaRPr lang="en-US"/>
        </a:p>
      </dgm:t>
    </dgm:pt>
    <dgm:pt modelId="{F8E21147-1BF3-42A5-917F-1E61EED8514C}" type="sibTrans" cxnId="{ECFA3885-BF27-4152-B375-13958FB64672}">
      <dgm:prSet/>
      <dgm:spPr/>
      <dgm:t>
        <a:bodyPr/>
        <a:lstStyle/>
        <a:p>
          <a:endParaRPr lang="en-US"/>
        </a:p>
      </dgm:t>
    </dgm:pt>
    <dgm:pt modelId="{FCDD8982-50B5-43F5-A2D4-2DF413944A9C}">
      <dgm:prSet phldrT="[Text]" custT="1"/>
      <dgm:spPr/>
      <dgm:t>
        <a:bodyPr/>
        <a:lstStyle/>
        <a:p>
          <a:r>
            <a:rPr lang="en-US" sz="1600" b="1" dirty="0"/>
            <a:t>test-compile </a:t>
          </a:r>
        </a:p>
      </dgm:t>
    </dgm:pt>
    <dgm:pt modelId="{C733F44B-AA84-4370-B050-D3CB9D16D537}" type="parTrans" cxnId="{55E3D9D0-5DE4-4BAC-80A3-C69FA230860E}">
      <dgm:prSet/>
      <dgm:spPr/>
      <dgm:t>
        <a:bodyPr/>
        <a:lstStyle/>
        <a:p>
          <a:endParaRPr lang="en-US"/>
        </a:p>
      </dgm:t>
    </dgm:pt>
    <dgm:pt modelId="{B37D28DF-5D07-4787-A57B-98CFE9A84347}" type="sibTrans" cxnId="{55E3D9D0-5DE4-4BAC-80A3-C69FA230860E}">
      <dgm:prSet/>
      <dgm:spPr/>
      <dgm:t>
        <a:bodyPr/>
        <a:lstStyle/>
        <a:p>
          <a:endParaRPr lang="en-US"/>
        </a:p>
      </dgm:t>
    </dgm:pt>
    <dgm:pt modelId="{26C63EF8-714C-42A1-80B3-C4D2B66C2C41}">
      <dgm:prSet phldrT="[Text]" custT="1"/>
      <dgm:spPr/>
      <dgm:t>
        <a:bodyPr/>
        <a:lstStyle/>
        <a:p>
          <a:r>
            <a:rPr lang="en-US" sz="1100" b="1" dirty="0"/>
            <a:t>Compiles the source code of the unit tests.</a:t>
          </a:r>
        </a:p>
      </dgm:t>
    </dgm:pt>
    <dgm:pt modelId="{37952FCA-330B-4619-B240-D36E755827F2}" type="parTrans" cxnId="{FEB5297D-4B81-4225-8C31-EF8A6EFF3CC2}">
      <dgm:prSet/>
      <dgm:spPr/>
      <dgm:t>
        <a:bodyPr/>
        <a:lstStyle/>
        <a:p>
          <a:endParaRPr lang="en-US"/>
        </a:p>
      </dgm:t>
    </dgm:pt>
    <dgm:pt modelId="{A3A3542E-DA65-415E-A5D5-54C5467F80D7}" type="sibTrans" cxnId="{FEB5297D-4B81-4225-8C31-EF8A6EFF3CC2}">
      <dgm:prSet/>
      <dgm:spPr/>
      <dgm:t>
        <a:bodyPr/>
        <a:lstStyle/>
        <a:p>
          <a:endParaRPr lang="en-US"/>
        </a:p>
      </dgm:t>
    </dgm:pt>
    <dgm:pt modelId="{BC6052A0-98F0-4F98-B97F-CBF13B4FC633}">
      <dgm:prSet phldrT="[Text]" custT="1"/>
      <dgm:spPr/>
      <dgm:t>
        <a:bodyPr/>
        <a:lstStyle/>
        <a:p>
          <a:r>
            <a:rPr lang="en-US" sz="1600" b="1" dirty="0"/>
            <a:t>test</a:t>
          </a:r>
        </a:p>
      </dgm:t>
    </dgm:pt>
    <dgm:pt modelId="{237005EA-FAB7-4502-8CD8-04EC47E6BC31}" type="parTrans" cxnId="{7B27ADE1-A6F9-4D2D-9024-5746EC61BE9D}">
      <dgm:prSet/>
      <dgm:spPr/>
      <dgm:t>
        <a:bodyPr/>
        <a:lstStyle/>
        <a:p>
          <a:endParaRPr lang="en-US"/>
        </a:p>
      </dgm:t>
    </dgm:pt>
    <dgm:pt modelId="{5ACEDCEF-A3F2-4555-B5C4-B4A662B0181D}" type="sibTrans" cxnId="{7B27ADE1-A6F9-4D2D-9024-5746EC61BE9D}">
      <dgm:prSet/>
      <dgm:spPr/>
      <dgm:t>
        <a:bodyPr/>
        <a:lstStyle/>
        <a:p>
          <a:endParaRPr lang="en-US"/>
        </a:p>
      </dgm:t>
    </dgm:pt>
    <dgm:pt modelId="{7E022204-CA0A-4607-BE7D-23C6F9D9C475}">
      <dgm:prSet phldrT="[Text]" custT="1"/>
      <dgm:spPr/>
      <dgm:t>
        <a:bodyPr/>
        <a:lstStyle/>
        <a:p>
          <a:r>
            <a:rPr lang="en-US" sz="1600" b="1" dirty="0"/>
            <a:t>package</a:t>
          </a:r>
        </a:p>
      </dgm:t>
    </dgm:pt>
    <dgm:pt modelId="{E540061F-12EA-4588-B08C-4DEBC2214CB1}" type="parTrans" cxnId="{C44660ED-996F-40E2-A88F-AD325164C0E1}">
      <dgm:prSet/>
      <dgm:spPr/>
      <dgm:t>
        <a:bodyPr/>
        <a:lstStyle/>
        <a:p>
          <a:endParaRPr lang="en-US"/>
        </a:p>
      </dgm:t>
    </dgm:pt>
    <dgm:pt modelId="{5BB1FB33-DB18-4098-B1FA-52671DB2AA62}" type="sibTrans" cxnId="{C44660ED-996F-40E2-A88F-AD325164C0E1}">
      <dgm:prSet/>
      <dgm:spPr/>
      <dgm:t>
        <a:bodyPr/>
        <a:lstStyle/>
        <a:p>
          <a:endParaRPr lang="en-US"/>
        </a:p>
      </dgm:t>
    </dgm:pt>
    <dgm:pt modelId="{D40339AA-BB88-481F-A55D-900F00EC7AF9}">
      <dgm:prSet phldrT="[Text]" custT="1"/>
      <dgm:spPr/>
      <dgm:t>
        <a:bodyPr/>
        <a:lstStyle/>
        <a:p>
          <a:r>
            <a:rPr lang="en-US" sz="1600" b="1" dirty="0"/>
            <a:t>install</a:t>
          </a:r>
        </a:p>
      </dgm:t>
    </dgm:pt>
    <dgm:pt modelId="{7E04FD8C-3EF9-48F2-BF66-5FF9C602F2C9}" type="parTrans" cxnId="{EB2FD7D7-130C-4D53-8BBA-DDA439366EE0}">
      <dgm:prSet/>
      <dgm:spPr/>
      <dgm:t>
        <a:bodyPr/>
        <a:lstStyle/>
        <a:p>
          <a:endParaRPr lang="en-US"/>
        </a:p>
      </dgm:t>
    </dgm:pt>
    <dgm:pt modelId="{C57D8345-BEC7-49F0-8A21-62641A814561}" type="sibTrans" cxnId="{EB2FD7D7-130C-4D53-8BBA-DDA439366EE0}">
      <dgm:prSet/>
      <dgm:spPr/>
      <dgm:t>
        <a:bodyPr/>
        <a:lstStyle/>
        <a:p>
          <a:endParaRPr lang="en-US"/>
        </a:p>
      </dgm:t>
    </dgm:pt>
    <dgm:pt modelId="{8861B7D1-0FFB-4185-9E2C-BFFA22604DE4}">
      <dgm:prSet phldrT="[Text]" custT="1"/>
      <dgm:spPr/>
      <dgm:t>
        <a:bodyPr/>
        <a:lstStyle/>
        <a:p>
          <a:r>
            <a:rPr lang="en-US" sz="1600" b="1" dirty="0"/>
            <a:t>deploy</a:t>
          </a:r>
        </a:p>
      </dgm:t>
    </dgm:pt>
    <dgm:pt modelId="{2D590A7D-3D07-49F3-AB03-C72697D0CB44}" type="parTrans" cxnId="{2B5DF1E4-1722-4655-96E6-E26E98D64C47}">
      <dgm:prSet/>
      <dgm:spPr/>
      <dgm:t>
        <a:bodyPr/>
        <a:lstStyle/>
        <a:p>
          <a:endParaRPr lang="en-US"/>
        </a:p>
      </dgm:t>
    </dgm:pt>
    <dgm:pt modelId="{1B059ECD-64CB-415F-86E7-A42B92A073F6}" type="sibTrans" cxnId="{2B5DF1E4-1722-4655-96E6-E26E98D64C47}">
      <dgm:prSet/>
      <dgm:spPr/>
      <dgm:t>
        <a:bodyPr/>
        <a:lstStyle/>
        <a:p>
          <a:endParaRPr lang="en-US"/>
        </a:p>
      </dgm:t>
    </dgm:pt>
    <dgm:pt modelId="{E5D02B0A-D015-4881-9083-BE0404558680}">
      <dgm:prSet phldrT="[Text]" custT="1"/>
      <dgm:spPr/>
      <dgm:t>
        <a:bodyPr/>
        <a:lstStyle/>
        <a:p>
          <a:r>
            <a:rPr lang="en-US" sz="1100" b="1" dirty="0"/>
            <a:t>Adds the archive to the remote Maven directory. Thus making the artifact available to a larger audience.</a:t>
          </a:r>
        </a:p>
      </dgm:t>
    </dgm:pt>
    <dgm:pt modelId="{8EAE8C63-9B35-4148-B77E-9C344240A3AF}" type="parTrans" cxnId="{E74A052B-B1E3-4AE7-B4F5-7F007DB17502}">
      <dgm:prSet/>
      <dgm:spPr/>
      <dgm:t>
        <a:bodyPr/>
        <a:lstStyle/>
        <a:p>
          <a:endParaRPr lang="en-US"/>
        </a:p>
      </dgm:t>
    </dgm:pt>
    <dgm:pt modelId="{96202912-9322-40FD-9CD2-4D29FB5713BD}" type="sibTrans" cxnId="{E74A052B-B1E3-4AE7-B4F5-7F007DB17502}">
      <dgm:prSet/>
      <dgm:spPr/>
      <dgm:t>
        <a:bodyPr/>
        <a:lstStyle/>
        <a:p>
          <a:endParaRPr lang="en-US"/>
        </a:p>
      </dgm:t>
    </dgm:pt>
    <dgm:pt modelId="{812D6DE2-0B08-40F1-BB73-34EC261E4CE6}">
      <dgm:prSet phldrT="[Text]" custT="1"/>
      <dgm:spPr/>
      <dgm:t>
        <a:bodyPr/>
        <a:lstStyle/>
        <a:p>
          <a:r>
            <a:rPr lang="en-US" sz="1100" b="1" dirty="0"/>
            <a:t>Adds the archive to the local Maven directory. Thus making it available for any other module dependent on it.</a:t>
          </a:r>
        </a:p>
      </dgm:t>
    </dgm:pt>
    <dgm:pt modelId="{606CF541-D645-4682-AB54-371782D2D264}" type="parTrans" cxnId="{90871FCA-BC48-4219-B7C9-CD65415C467A}">
      <dgm:prSet/>
      <dgm:spPr/>
      <dgm:t>
        <a:bodyPr/>
        <a:lstStyle/>
        <a:p>
          <a:endParaRPr lang="en-US"/>
        </a:p>
      </dgm:t>
    </dgm:pt>
    <dgm:pt modelId="{9550ADC5-5C93-44D3-8296-61753A61AE99}" type="sibTrans" cxnId="{90871FCA-BC48-4219-B7C9-CD65415C467A}">
      <dgm:prSet/>
      <dgm:spPr/>
      <dgm:t>
        <a:bodyPr/>
        <a:lstStyle/>
        <a:p>
          <a:endParaRPr lang="en-US"/>
        </a:p>
      </dgm:t>
    </dgm:pt>
    <dgm:pt modelId="{83502C4A-0825-46CA-8901-204899D938B0}">
      <dgm:prSet phldrT="[Text]" custT="1"/>
      <dgm:spPr/>
      <dgm:t>
        <a:bodyPr/>
        <a:lstStyle/>
        <a:p>
          <a:r>
            <a:rPr lang="en-US" sz="1100" b="1" dirty="0"/>
            <a:t>Bundles the executable binaries into a distribution archive such as jar or war</a:t>
          </a:r>
        </a:p>
      </dgm:t>
    </dgm:pt>
    <dgm:pt modelId="{D1D60585-9BCD-4BBA-A98F-452345177526}" type="parTrans" cxnId="{1C96E076-9023-4CF7-8F51-688AE1DD6195}">
      <dgm:prSet/>
      <dgm:spPr/>
      <dgm:t>
        <a:bodyPr/>
        <a:lstStyle/>
        <a:p>
          <a:endParaRPr lang="en-US"/>
        </a:p>
      </dgm:t>
    </dgm:pt>
    <dgm:pt modelId="{C10F203E-4A9D-4834-91FB-98BF4A4DE766}" type="sibTrans" cxnId="{1C96E076-9023-4CF7-8F51-688AE1DD6195}">
      <dgm:prSet/>
      <dgm:spPr/>
      <dgm:t>
        <a:bodyPr/>
        <a:lstStyle/>
        <a:p>
          <a:endParaRPr lang="en-US"/>
        </a:p>
      </dgm:t>
    </dgm:pt>
    <dgm:pt modelId="{382A1FA4-C498-444E-991A-1AD6413B138E}">
      <dgm:prSet phldrT="[Text]" custT="1"/>
      <dgm:spPr/>
      <dgm:t>
        <a:bodyPr/>
        <a:lstStyle/>
        <a:p>
          <a:r>
            <a:rPr lang="en-US" sz="1100" b="1" dirty="0"/>
            <a:t>Runs the compiled unit tests and verifies the results</a:t>
          </a:r>
        </a:p>
      </dgm:t>
    </dgm:pt>
    <dgm:pt modelId="{104CF9DB-F97B-4AB7-853A-B8891935D0BD}" type="parTrans" cxnId="{C64A106F-3C51-42DB-BE4E-0CFFB6C40B10}">
      <dgm:prSet/>
      <dgm:spPr/>
      <dgm:t>
        <a:bodyPr/>
        <a:lstStyle/>
        <a:p>
          <a:endParaRPr lang="en-US"/>
        </a:p>
      </dgm:t>
    </dgm:pt>
    <dgm:pt modelId="{62C88DAA-AC97-48F8-9C9A-B0ACAA30E5AE}" type="sibTrans" cxnId="{C64A106F-3C51-42DB-BE4E-0CFFB6C40B10}">
      <dgm:prSet/>
      <dgm:spPr/>
      <dgm:t>
        <a:bodyPr/>
        <a:lstStyle/>
        <a:p>
          <a:endParaRPr lang="en-US"/>
        </a:p>
      </dgm:t>
    </dgm:pt>
    <dgm:pt modelId="{5FB15534-818D-433F-9D48-BE0694035DE5}" type="pres">
      <dgm:prSet presAssocID="{981EF65B-9722-42DD-B039-3B8A9CCCF395}" presName="diagram" presStyleCnt="0">
        <dgm:presLayoutVars>
          <dgm:dir/>
          <dgm:resizeHandles val="exact"/>
        </dgm:presLayoutVars>
      </dgm:prSet>
      <dgm:spPr/>
    </dgm:pt>
    <dgm:pt modelId="{96B4B55C-E456-421E-9414-7BF3B30A13A9}" type="pres">
      <dgm:prSet presAssocID="{66F4DCAA-0E57-437E-B267-9DCFD71785C3}" presName="node" presStyleLbl="node1" presStyleIdx="0" presStyleCnt="6">
        <dgm:presLayoutVars>
          <dgm:bulletEnabled val="1"/>
        </dgm:presLayoutVars>
      </dgm:prSet>
      <dgm:spPr/>
    </dgm:pt>
    <dgm:pt modelId="{74DE8DE0-8178-4130-B82C-2379B75410A7}" type="pres">
      <dgm:prSet presAssocID="{C0C3128B-5B67-4258-A3E6-03DB840FBCDB}" presName="sibTrans" presStyleLbl="sibTrans2D1" presStyleIdx="0" presStyleCnt="5"/>
      <dgm:spPr/>
    </dgm:pt>
    <dgm:pt modelId="{965FA0D5-B461-4CFE-B2BF-588720994245}" type="pres">
      <dgm:prSet presAssocID="{C0C3128B-5B67-4258-A3E6-03DB840FBCDB}" presName="connectorText" presStyleLbl="sibTrans2D1" presStyleIdx="0" presStyleCnt="5"/>
      <dgm:spPr/>
    </dgm:pt>
    <dgm:pt modelId="{2D991E34-D6DD-4B20-85F6-B032116E4EA2}" type="pres">
      <dgm:prSet presAssocID="{FCDD8982-50B5-43F5-A2D4-2DF413944A9C}" presName="node" presStyleLbl="node1" presStyleIdx="1" presStyleCnt="6">
        <dgm:presLayoutVars>
          <dgm:bulletEnabled val="1"/>
        </dgm:presLayoutVars>
      </dgm:prSet>
      <dgm:spPr/>
    </dgm:pt>
    <dgm:pt modelId="{51E64805-CA8E-4F0A-809C-9E21CAFDADED}" type="pres">
      <dgm:prSet presAssocID="{B37D28DF-5D07-4787-A57B-98CFE9A84347}" presName="sibTrans" presStyleLbl="sibTrans2D1" presStyleIdx="1" presStyleCnt="5"/>
      <dgm:spPr/>
    </dgm:pt>
    <dgm:pt modelId="{656B2828-0BD3-458B-9D00-AA1644164641}" type="pres">
      <dgm:prSet presAssocID="{B37D28DF-5D07-4787-A57B-98CFE9A84347}" presName="connectorText" presStyleLbl="sibTrans2D1" presStyleIdx="1" presStyleCnt="5"/>
      <dgm:spPr/>
    </dgm:pt>
    <dgm:pt modelId="{C7A36DF9-DE75-4C52-89D1-5B94736C4A5D}" type="pres">
      <dgm:prSet presAssocID="{BC6052A0-98F0-4F98-B97F-CBF13B4FC633}" presName="node" presStyleLbl="node1" presStyleIdx="2" presStyleCnt="6">
        <dgm:presLayoutVars>
          <dgm:bulletEnabled val="1"/>
        </dgm:presLayoutVars>
      </dgm:prSet>
      <dgm:spPr/>
    </dgm:pt>
    <dgm:pt modelId="{EE67A105-F8DD-4149-8756-88F3B877FD62}" type="pres">
      <dgm:prSet presAssocID="{5ACEDCEF-A3F2-4555-B5C4-B4A662B0181D}" presName="sibTrans" presStyleLbl="sibTrans2D1" presStyleIdx="2" presStyleCnt="5"/>
      <dgm:spPr/>
    </dgm:pt>
    <dgm:pt modelId="{F6164087-C3F4-47AA-81ED-2A246F1C92EE}" type="pres">
      <dgm:prSet presAssocID="{5ACEDCEF-A3F2-4555-B5C4-B4A662B0181D}" presName="connectorText" presStyleLbl="sibTrans2D1" presStyleIdx="2" presStyleCnt="5"/>
      <dgm:spPr/>
    </dgm:pt>
    <dgm:pt modelId="{2F7DDF46-4374-46A6-899B-871E27F0F115}" type="pres">
      <dgm:prSet presAssocID="{7E022204-CA0A-4607-BE7D-23C6F9D9C475}" presName="node" presStyleLbl="node1" presStyleIdx="3" presStyleCnt="6">
        <dgm:presLayoutVars>
          <dgm:bulletEnabled val="1"/>
        </dgm:presLayoutVars>
      </dgm:prSet>
      <dgm:spPr/>
    </dgm:pt>
    <dgm:pt modelId="{00EFA5EE-76E6-4A07-A6C7-6943BAD5B58B}" type="pres">
      <dgm:prSet presAssocID="{5BB1FB33-DB18-4098-B1FA-52671DB2AA62}" presName="sibTrans" presStyleLbl="sibTrans2D1" presStyleIdx="3" presStyleCnt="5"/>
      <dgm:spPr/>
    </dgm:pt>
    <dgm:pt modelId="{D8D6DA05-D24B-4B26-90DC-422E69591299}" type="pres">
      <dgm:prSet presAssocID="{5BB1FB33-DB18-4098-B1FA-52671DB2AA62}" presName="connectorText" presStyleLbl="sibTrans2D1" presStyleIdx="3" presStyleCnt="5"/>
      <dgm:spPr/>
    </dgm:pt>
    <dgm:pt modelId="{13F15707-CA93-49D8-9BDC-A097F7DD0B2B}" type="pres">
      <dgm:prSet presAssocID="{D40339AA-BB88-481F-A55D-900F00EC7AF9}" presName="node" presStyleLbl="node1" presStyleIdx="4" presStyleCnt="6">
        <dgm:presLayoutVars>
          <dgm:bulletEnabled val="1"/>
        </dgm:presLayoutVars>
      </dgm:prSet>
      <dgm:spPr/>
    </dgm:pt>
    <dgm:pt modelId="{8DA32EEE-F2A5-44AE-A0E1-B5990D8FC9FD}" type="pres">
      <dgm:prSet presAssocID="{C57D8345-BEC7-49F0-8A21-62641A814561}" presName="sibTrans" presStyleLbl="sibTrans2D1" presStyleIdx="4" presStyleCnt="5"/>
      <dgm:spPr/>
    </dgm:pt>
    <dgm:pt modelId="{49CFA285-FACE-4A71-B111-E66CC7BBFA61}" type="pres">
      <dgm:prSet presAssocID="{C57D8345-BEC7-49F0-8A21-62641A814561}" presName="connectorText" presStyleLbl="sibTrans2D1" presStyleIdx="4" presStyleCnt="5"/>
      <dgm:spPr/>
    </dgm:pt>
    <dgm:pt modelId="{86205601-93D3-479F-AE4E-62DD24BC4117}" type="pres">
      <dgm:prSet presAssocID="{8861B7D1-0FFB-4185-9E2C-BFFA22604DE4}" presName="node" presStyleLbl="node1" presStyleIdx="5" presStyleCnt="6">
        <dgm:presLayoutVars>
          <dgm:bulletEnabled val="1"/>
        </dgm:presLayoutVars>
      </dgm:prSet>
      <dgm:spPr/>
    </dgm:pt>
  </dgm:ptLst>
  <dgm:cxnLst>
    <dgm:cxn modelId="{3C7EC911-7E70-4F09-8D34-EF0E1416A451}" type="presOf" srcId="{E5D02B0A-D015-4881-9083-BE0404558680}" destId="{86205601-93D3-479F-AE4E-62DD24BC4117}" srcOrd="0" destOrd="1" presId="urn:microsoft.com/office/officeart/2005/8/layout/process5"/>
    <dgm:cxn modelId="{703B6512-0A32-408F-8184-3F0053C7982C}" type="presOf" srcId="{5BB1FB33-DB18-4098-B1FA-52671DB2AA62}" destId="{00EFA5EE-76E6-4A07-A6C7-6943BAD5B58B}" srcOrd="0" destOrd="0" presId="urn:microsoft.com/office/officeart/2005/8/layout/process5"/>
    <dgm:cxn modelId="{E74A052B-B1E3-4AE7-B4F5-7F007DB17502}" srcId="{8861B7D1-0FFB-4185-9E2C-BFFA22604DE4}" destId="{E5D02B0A-D015-4881-9083-BE0404558680}" srcOrd="0" destOrd="0" parTransId="{8EAE8C63-9B35-4148-B77E-9C344240A3AF}" sibTransId="{96202912-9322-40FD-9CD2-4D29FB5713BD}"/>
    <dgm:cxn modelId="{9071185C-C644-4BEA-8B3C-D1E705EB0360}" type="presOf" srcId="{26C63EF8-714C-42A1-80B3-C4D2B66C2C41}" destId="{2D991E34-D6DD-4B20-85F6-B032116E4EA2}" srcOrd="0" destOrd="1" presId="urn:microsoft.com/office/officeart/2005/8/layout/process5"/>
    <dgm:cxn modelId="{395D026D-BE88-496F-8F19-E73E27759DB4}" type="presOf" srcId="{C0C3128B-5B67-4258-A3E6-03DB840FBCDB}" destId="{965FA0D5-B461-4CFE-B2BF-588720994245}" srcOrd="1" destOrd="0" presId="urn:microsoft.com/office/officeart/2005/8/layout/process5"/>
    <dgm:cxn modelId="{2200F94E-394B-4D14-9FB9-EC333661A99D}" type="presOf" srcId="{6A98C67A-F82B-4155-BE69-49D6C299891A}" destId="{96B4B55C-E456-421E-9414-7BF3B30A13A9}" srcOrd="0" destOrd="1" presId="urn:microsoft.com/office/officeart/2005/8/layout/process5"/>
    <dgm:cxn modelId="{C64A106F-3C51-42DB-BE4E-0CFFB6C40B10}" srcId="{BC6052A0-98F0-4F98-B97F-CBF13B4FC633}" destId="{382A1FA4-C498-444E-991A-1AD6413B138E}" srcOrd="0" destOrd="0" parTransId="{104CF9DB-F97B-4AB7-853A-B8891935D0BD}" sibTransId="{62C88DAA-AC97-48F8-9C9A-B0ACAA30E5AE}"/>
    <dgm:cxn modelId="{AC3F8570-E9F1-4BF9-8F4A-42FCBBA8B93E}" type="presOf" srcId="{66F4DCAA-0E57-437E-B267-9DCFD71785C3}" destId="{96B4B55C-E456-421E-9414-7BF3B30A13A9}" srcOrd="0" destOrd="0" presId="urn:microsoft.com/office/officeart/2005/8/layout/process5"/>
    <dgm:cxn modelId="{4080B352-2425-431A-9CDB-354D75296EF1}" type="presOf" srcId="{981EF65B-9722-42DD-B039-3B8A9CCCF395}" destId="{5FB15534-818D-433F-9D48-BE0694035DE5}" srcOrd="0" destOrd="0" presId="urn:microsoft.com/office/officeart/2005/8/layout/process5"/>
    <dgm:cxn modelId="{CFA90173-B3B7-45A1-9730-DE0D6C58E281}" type="presOf" srcId="{B37D28DF-5D07-4787-A57B-98CFE9A84347}" destId="{656B2828-0BD3-458B-9D00-AA1644164641}" srcOrd="1" destOrd="0" presId="urn:microsoft.com/office/officeart/2005/8/layout/process5"/>
    <dgm:cxn modelId="{8BE2C654-6687-4D17-9988-2FE97B57C686}" type="presOf" srcId="{FCDD8982-50B5-43F5-A2D4-2DF413944A9C}" destId="{2D991E34-D6DD-4B20-85F6-B032116E4EA2}" srcOrd="0" destOrd="0" presId="urn:microsoft.com/office/officeart/2005/8/layout/process5"/>
    <dgm:cxn modelId="{1C96E076-9023-4CF7-8F51-688AE1DD6195}" srcId="{7E022204-CA0A-4607-BE7D-23C6F9D9C475}" destId="{83502C4A-0825-46CA-8901-204899D938B0}" srcOrd="0" destOrd="0" parTransId="{D1D60585-9BCD-4BBA-A98F-452345177526}" sibTransId="{C10F203E-4A9D-4834-91FB-98BF4A4DE766}"/>
    <dgm:cxn modelId="{FEB5297D-4B81-4225-8C31-EF8A6EFF3CC2}" srcId="{FCDD8982-50B5-43F5-A2D4-2DF413944A9C}" destId="{26C63EF8-714C-42A1-80B3-C4D2B66C2C41}" srcOrd="0" destOrd="0" parTransId="{37952FCA-330B-4619-B240-D36E755827F2}" sibTransId="{A3A3542E-DA65-415E-A5D5-54C5467F80D7}"/>
    <dgm:cxn modelId="{D3CBEE7E-8DB3-4CCB-A504-19E24A110649}" type="presOf" srcId="{5ACEDCEF-A3F2-4555-B5C4-B4A662B0181D}" destId="{EE67A105-F8DD-4149-8756-88F3B877FD62}" srcOrd="0" destOrd="0" presId="urn:microsoft.com/office/officeart/2005/8/layout/process5"/>
    <dgm:cxn modelId="{D4065182-B46A-4F7A-AFBD-B1831D8A19CA}" type="presOf" srcId="{C0C3128B-5B67-4258-A3E6-03DB840FBCDB}" destId="{74DE8DE0-8178-4130-B82C-2379B75410A7}" srcOrd="0" destOrd="0" presId="urn:microsoft.com/office/officeart/2005/8/layout/process5"/>
    <dgm:cxn modelId="{ECFA3885-BF27-4152-B375-13958FB64672}" srcId="{66F4DCAA-0E57-437E-B267-9DCFD71785C3}" destId="{6A98C67A-F82B-4155-BE69-49D6C299891A}" srcOrd="0" destOrd="0" parTransId="{28CA828F-4EF4-4BEE-B4A8-9D35DA2F71D1}" sibTransId="{F8E21147-1BF3-42A5-917F-1E61EED8514C}"/>
    <dgm:cxn modelId="{0669F086-0522-48F8-B572-3D5933272E5A}" type="presOf" srcId="{BC6052A0-98F0-4F98-B97F-CBF13B4FC633}" destId="{C7A36DF9-DE75-4C52-89D1-5B94736C4A5D}" srcOrd="0" destOrd="0" presId="urn:microsoft.com/office/officeart/2005/8/layout/process5"/>
    <dgm:cxn modelId="{47DA7794-32A5-4D94-A5C2-7063F58DF1A5}" type="presOf" srcId="{83502C4A-0825-46CA-8901-204899D938B0}" destId="{2F7DDF46-4374-46A6-899B-871E27F0F115}" srcOrd="0" destOrd="1" presId="urn:microsoft.com/office/officeart/2005/8/layout/process5"/>
    <dgm:cxn modelId="{AA94AB96-5738-40B2-9850-4EE64584C68F}" type="presOf" srcId="{7E022204-CA0A-4607-BE7D-23C6F9D9C475}" destId="{2F7DDF46-4374-46A6-899B-871E27F0F115}" srcOrd="0" destOrd="0" presId="urn:microsoft.com/office/officeart/2005/8/layout/process5"/>
    <dgm:cxn modelId="{62C45798-CAB0-471B-BB7B-0A8FFD19524B}" type="presOf" srcId="{C57D8345-BEC7-49F0-8A21-62641A814561}" destId="{49CFA285-FACE-4A71-B111-E66CC7BBFA61}" srcOrd="1" destOrd="0" presId="urn:microsoft.com/office/officeart/2005/8/layout/process5"/>
    <dgm:cxn modelId="{664CA19B-4F1D-4B76-9F35-5033F83235DB}" type="presOf" srcId="{8861B7D1-0FFB-4185-9E2C-BFFA22604DE4}" destId="{86205601-93D3-479F-AE4E-62DD24BC4117}" srcOrd="0" destOrd="0" presId="urn:microsoft.com/office/officeart/2005/8/layout/process5"/>
    <dgm:cxn modelId="{9F0B21A6-C74A-4664-B318-E45A056CE08B}" type="presOf" srcId="{5ACEDCEF-A3F2-4555-B5C4-B4A662B0181D}" destId="{F6164087-C3F4-47AA-81ED-2A246F1C92EE}" srcOrd="1" destOrd="0" presId="urn:microsoft.com/office/officeart/2005/8/layout/process5"/>
    <dgm:cxn modelId="{CAACDBC5-2275-4299-89C4-A6BCE82C225B}" type="presOf" srcId="{382A1FA4-C498-444E-991A-1AD6413B138E}" destId="{C7A36DF9-DE75-4C52-89D1-5B94736C4A5D}" srcOrd="0" destOrd="1" presId="urn:microsoft.com/office/officeart/2005/8/layout/process5"/>
    <dgm:cxn modelId="{B86C28C7-2CF5-4D6D-8EDE-F71BB5A953AE}" type="presOf" srcId="{C57D8345-BEC7-49F0-8A21-62641A814561}" destId="{8DA32EEE-F2A5-44AE-A0E1-B5990D8FC9FD}" srcOrd="0" destOrd="0" presId="urn:microsoft.com/office/officeart/2005/8/layout/process5"/>
    <dgm:cxn modelId="{90871FCA-BC48-4219-B7C9-CD65415C467A}" srcId="{D40339AA-BB88-481F-A55D-900F00EC7AF9}" destId="{812D6DE2-0B08-40F1-BB73-34EC261E4CE6}" srcOrd="0" destOrd="0" parTransId="{606CF541-D645-4682-AB54-371782D2D264}" sibTransId="{9550ADC5-5C93-44D3-8296-61753A61AE99}"/>
    <dgm:cxn modelId="{BACFC6CB-EE19-46CF-91B3-38FFA667C3AE}" type="presOf" srcId="{D40339AA-BB88-481F-A55D-900F00EC7AF9}" destId="{13F15707-CA93-49D8-9BDC-A097F7DD0B2B}" srcOrd="0" destOrd="0" presId="urn:microsoft.com/office/officeart/2005/8/layout/process5"/>
    <dgm:cxn modelId="{67488FCD-DC8D-4579-B4F5-5AC9BAC34F87}" type="presOf" srcId="{5BB1FB33-DB18-4098-B1FA-52671DB2AA62}" destId="{D8D6DA05-D24B-4B26-90DC-422E69591299}" srcOrd="1" destOrd="0" presId="urn:microsoft.com/office/officeart/2005/8/layout/process5"/>
    <dgm:cxn modelId="{55E3D9D0-5DE4-4BAC-80A3-C69FA230860E}" srcId="{981EF65B-9722-42DD-B039-3B8A9CCCF395}" destId="{FCDD8982-50B5-43F5-A2D4-2DF413944A9C}" srcOrd="1" destOrd="0" parTransId="{C733F44B-AA84-4370-B050-D3CB9D16D537}" sibTransId="{B37D28DF-5D07-4787-A57B-98CFE9A84347}"/>
    <dgm:cxn modelId="{88C0D8D4-8E01-45FF-9741-80115D0292B7}" srcId="{981EF65B-9722-42DD-B039-3B8A9CCCF395}" destId="{66F4DCAA-0E57-437E-B267-9DCFD71785C3}" srcOrd="0" destOrd="0" parTransId="{A48DC4CF-0913-4600-BA71-E9C16B75A336}" sibTransId="{C0C3128B-5B67-4258-A3E6-03DB840FBCDB}"/>
    <dgm:cxn modelId="{EB2FD7D7-130C-4D53-8BBA-DDA439366EE0}" srcId="{981EF65B-9722-42DD-B039-3B8A9CCCF395}" destId="{D40339AA-BB88-481F-A55D-900F00EC7AF9}" srcOrd="4" destOrd="0" parTransId="{7E04FD8C-3EF9-48F2-BF66-5FF9C602F2C9}" sibTransId="{C57D8345-BEC7-49F0-8A21-62641A814561}"/>
    <dgm:cxn modelId="{7B27ADE1-A6F9-4D2D-9024-5746EC61BE9D}" srcId="{981EF65B-9722-42DD-B039-3B8A9CCCF395}" destId="{BC6052A0-98F0-4F98-B97F-CBF13B4FC633}" srcOrd="2" destOrd="0" parTransId="{237005EA-FAB7-4502-8CD8-04EC47E6BC31}" sibTransId="{5ACEDCEF-A3F2-4555-B5C4-B4A662B0181D}"/>
    <dgm:cxn modelId="{2B5DF1E4-1722-4655-96E6-E26E98D64C47}" srcId="{981EF65B-9722-42DD-B039-3B8A9CCCF395}" destId="{8861B7D1-0FFB-4185-9E2C-BFFA22604DE4}" srcOrd="5" destOrd="0" parTransId="{2D590A7D-3D07-49F3-AB03-C72697D0CB44}" sibTransId="{1B059ECD-64CB-415F-86E7-A42B92A073F6}"/>
    <dgm:cxn modelId="{C44660ED-996F-40E2-A88F-AD325164C0E1}" srcId="{981EF65B-9722-42DD-B039-3B8A9CCCF395}" destId="{7E022204-CA0A-4607-BE7D-23C6F9D9C475}" srcOrd="3" destOrd="0" parTransId="{E540061F-12EA-4588-B08C-4DEBC2214CB1}" sibTransId="{5BB1FB33-DB18-4098-B1FA-52671DB2AA62}"/>
    <dgm:cxn modelId="{0C8498EF-923B-4667-9643-4CD919E1168C}" type="presOf" srcId="{812D6DE2-0B08-40F1-BB73-34EC261E4CE6}" destId="{13F15707-CA93-49D8-9BDC-A097F7DD0B2B}" srcOrd="0" destOrd="1" presId="urn:microsoft.com/office/officeart/2005/8/layout/process5"/>
    <dgm:cxn modelId="{FBB142F8-09B4-49DA-B11B-7D55520A1B21}" type="presOf" srcId="{B37D28DF-5D07-4787-A57B-98CFE9A84347}" destId="{51E64805-CA8E-4F0A-809C-9E21CAFDADED}" srcOrd="0" destOrd="0" presId="urn:microsoft.com/office/officeart/2005/8/layout/process5"/>
    <dgm:cxn modelId="{EB2DCB3F-34C7-45BF-A804-BD4652814389}" type="presParOf" srcId="{5FB15534-818D-433F-9D48-BE0694035DE5}" destId="{96B4B55C-E456-421E-9414-7BF3B30A13A9}" srcOrd="0" destOrd="0" presId="urn:microsoft.com/office/officeart/2005/8/layout/process5"/>
    <dgm:cxn modelId="{AA3AB168-3671-48EC-B140-8B88CEA1B98A}" type="presParOf" srcId="{5FB15534-818D-433F-9D48-BE0694035DE5}" destId="{74DE8DE0-8178-4130-B82C-2379B75410A7}" srcOrd="1" destOrd="0" presId="urn:microsoft.com/office/officeart/2005/8/layout/process5"/>
    <dgm:cxn modelId="{19A3FEFD-232A-484D-91B6-B75B0E6C5D9C}" type="presParOf" srcId="{74DE8DE0-8178-4130-B82C-2379B75410A7}" destId="{965FA0D5-B461-4CFE-B2BF-588720994245}" srcOrd="0" destOrd="0" presId="urn:microsoft.com/office/officeart/2005/8/layout/process5"/>
    <dgm:cxn modelId="{15BE36FE-3D2B-4D3F-ADF7-CBAE92E4926B}" type="presParOf" srcId="{5FB15534-818D-433F-9D48-BE0694035DE5}" destId="{2D991E34-D6DD-4B20-85F6-B032116E4EA2}" srcOrd="2" destOrd="0" presId="urn:microsoft.com/office/officeart/2005/8/layout/process5"/>
    <dgm:cxn modelId="{90774221-794F-4592-AB12-2F0F7A366473}" type="presParOf" srcId="{5FB15534-818D-433F-9D48-BE0694035DE5}" destId="{51E64805-CA8E-4F0A-809C-9E21CAFDADED}" srcOrd="3" destOrd="0" presId="urn:microsoft.com/office/officeart/2005/8/layout/process5"/>
    <dgm:cxn modelId="{8E321D3D-71A3-4CAA-A162-6ECBDCFD43DF}" type="presParOf" srcId="{51E64805-CA8E-4F0A-809C-9E21CAFDADED}" destId="{656B2828-0BD3-458B-9D00-AA1644164641}" srcOrd="0" destOrd="0" presId="urn:microsoft.com/office/officeart/2005/8/layout/process5"/>
    <dgm:cxn modelId="{049C1735-BAC0-4617-933E-8AA56353EDCE}" type="presParOf" srcId="{5FB15534-818D-433F-9D48-BE0694035DE5}" destId="{C7A36DF9-DE75-4C52-89D1-5B94736C4A5D}" srcOrd="4" destOrd="0" presId="urn:microsoft.com/office/officeart/2005/8/layout/process5"/>
    <dgm:cxn modelId="{DE477EE0-E751-4315-9092-1FDEA2F3052F}" type="presParOf" srcId="{5FB15534-818D-433F-9D48-BE0694035DE5}" destId="{EE67A105-F8DD-4149-8756-88F3B877FD62}" srcOrd="5" destOrd="0" presId="urn:microsoft.com/office/officeart/2005/8/layout/process5"/>
    <dgm:cxn modelId="{6CB48656-CDD8-4997-81B3-9D10D7092B83}" type="presParOf" srcId="{EE67A105-F8DD-4149-8756-88F3B877FD62}" destId="{F6164087-C3F4-47AA-81ED-2A246F1C92EE}" srcOrd="0" destOrd="0" presId="urn:microsoft.com/office/officeart/2005/8/layout/process5"/>
    <dgm:cxn modelId="{20BE27C0-123E-4659-A099-BBF706ED12A8}" type="presParOf" srcId="{5FB15534-818D-433F-9D48-BE0694035DE5}" destId="{2F7DDF46-4374-46A6-899B-871E27F0F115}" srcOrd="6" destOrd="0" presId="urn:microsoft.com/office/officeart/2005/8/layout/process5"/>
    <dgm:cxn modelId="{60F1A774-36E2-46CD-A1C9-096946C2BA87}" type="presParOf" srcId="{5FB15534-818D-433F-9D48-BE0694035DE5}" destId="{00EFA5EE-76E6-4A07-A6C7-6943BAD5B58B}" srcOrd="7" destOrd="0" presId="urn:microsoft.com/office/officeart/2005/8/layout/process5"/>
    <dgm:cxn modelId="{04FFE4CE-59B5-4BA4-B994-BB6A784AF837}" type="presParOf" srcId="{00EFA5EE-76E6-4A07-A6C7-6943BAD5B58B}" destId="{D8D6DA05-D24B-4B26-90DC-422E69591299}" srcOrd="0" destOrd="0" presId="urn:microsoft.com/office/officeart/2005/8/layout/process5"/>
    <dgm:cxn modelId="{842CB35B-DF1A-4746-85F0-54BAA4C9B016}" type="presParOf" srcId="{5FB15534-818D-433F-9D48-BE0694035DE5}" destId="{13F15707-CA93-49D8-9BDC-A097F7DD0B2B}" srcOrd="8" destOrd="0" presId="urn:microsoft.com/office/officeart/2005/8/layout/process5"/>
    <dgm:cxn modelId="{18243A71-2F06-40C8-9932-C27F24746DE7}" type="presParOf" srcId="{5FB15534-818D-433F-9D48-BE0694035DE5}" destId="{8DA32EEE-F2A5-44AE-A0E1-B5990D8FC9FD}" srcOrd="9" destOrd="0" presId="urn:microsoft.com/office/officeart/2005/8/layout/process5"/>
    <dgm:cxn modelId="{9E3CC8B9-F47F-401F-B9B8-710895B98645}" type="presParOf" srcId="{8DA32EEE-F2A5-44AE-A0E1-B5990D8FC9FD}" destId="{49CFA285-FACE-4A71-B111-E66CC7BBFA61}" srcOrd="0" destOrd="0" presId="urn:microsoft.com/office/officeart/2005/8/layout/process5"/>
    <dgm:cxn modelId="{FE4AD9C9-A374-43D8-A187-8406C4AD8853}" type="presParOf" srcId="{5FB15534-818D-433F-9D48-BE0694035DE5}" destId="{86205601-93D3-479F-AE4E-62DD24BC4117}"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26E76A-6430-4336-BD7F-26C202FA5FF3}" type="doc">
      <dgm:prSet loTypeId="urn:microsoft.com/office/officeart/2005/8/layout/process1" loCatId="process" qsTypeId="urn:microsoft.com/office/officeart/2005/8/quickstyle/simple4" qsCatId="simple" csTypeId="urn:microsoft.com/office/officeart/2005/8/colors/accent4_5" csCatId="accent4"/>
      <dgm:spPr/>
      <dgm:t>
        <a:bodyPr/>
        <a:lstStyle/>
        <a:p>
          <a:endParaRPr lang="en-US"/>
        </a:p>
      </dgm:t>
    </dgm:pt>
    <dgm:pt modelId="{546F51BC-0697-4704-84FB-EC71760A4577}">
      <dgm:prSet/>
      <dgm:spPr/>
      <dgm:t>
        <a:bodyPr/>
        <a:lstStyle/>
        <a:p>
          <a:pPr rtl="0"/>
          <a:r>
            <a:rPr lang="en-US" b="0" dirty="0"/>
            <a:t>Create the archetype</a:t>
          </a:r>
          <a:endParaRPr lang="en-US" dirty="0"/>
        </a:p>
      </dgm:t>
    </dgm:pt>
    <dgm:pt modelId="{9CC39316-D959-4B2F-8C74-6CDAD3A3A02C}" type="parTrans" cxnId="{358CB7C1-5220-4D6D-8DDD-3145A1C76A13}">
      <dgm:prSet/>
      <dgm:spPr/>
      <dgm:t>
        <a:bodyPr/>
        <a:lstStyle/>
        <a:p>
          <a:endParaRPr lang="en-US"/>
        </a:p>
      </dgm:t>
    </dgm:pt>
    <dgm:pt modelId="{4F3F0A47-CA8E-48B5-BE84-FFAA56255FD4}" type="sibTrans" cxnId="{358CB7C1-5220-4D6D-8DDD-3145A1C76A13}">
      <dgm:prSet/>
      <dgm:spPr/>
      <dgm:t>
        <a:bodyPr/>
        <a:lstStyle/>
        <a:p>
          <a:endParaRPr lang="en-US"/>
        </a:p>
      </dgm:t>
    </dgm:pt>
    <dgm:pt modelId="{157F46A5-97DB-48C5-8536-5F0246E07444}">
      <dgm:prSet/>
      <dgm:spPr/>
      <dgm:t>
        <a:bodyPr/>
        <a:lstStyle/>
        <a:p>
          <a:pPr rtl="0"/>
          <a:r>
            <a:rPr lang="en-US" b="0" dirty="0"/>
            <a:t>Create the source files</a:t>
          </a:r>
          <a:endParaRPr lang="en-US" dirty="0"/>
        </a:p>
      </dgm:t>
    </dgm:pt>
    <dgm:pt modelId="{25B03A10-1392-4518-8AC3-15940D36D83D}" type="parTrans" cxnId="{CE8CCA6A-085C-47CD-B399-1A317EEF22AA}">
      <dgm:prSet/>
      <dgm:spPr/>
      <dgm:t>
        <a:bodyPr/>
        <a:lstStyle/>
        <a:p>
          <a:endParaRPr lang="en-US"/>
        </a:p>
      </dgm:t>
    </dgm:pt>
    <dgm:pt modelId="{AE34FE5B-5A3A-4D57-A544-014899BA121C}" type="sibTrans" cxnId="{CE8CCA6A-085C-47CD-B399-1A317EEF22AA}">
      <dgm:prSet/>
      <dgm:spPr/>
      <dgm:t>
        <a:bodyPr/>
        <a:lstStyle/>
        <a:p>
          <a:endParaRPr lang="en-US"/>
        </a:p>
      </dgm:t>
    </dgm:pt>
    <dgm:pt modelId="{41643254-3DA2-4314-8084-04D2247A4B7E}">
      <dgm:prSet/>
      <dgm:spPr/>
      <dgm:t>
        <a:bodyPr/>
        <a:lstStyle/>
        <a:p>
          <a:pPr rtl="0"/>
          <a:r>
            <a:rPr lang="en-US" b="0" dirty="0"/>
            <a:t>Create the test files</a:t>
          </a:r>
          <a:endParaRPr lang="en-US" dirty="0"/>
        </a:p>
      </dgm:t>
    </dgm:pt>
    <dgm:pt modelId="{B3737507-B8D2-4A4F-A5D8-19D59CD0C246}" type="parTrans" cxnId="{0B9DE8DB-8FC6-4370-B690-9B2A9FE644F8}">
      <dgm:prSet/>
      <dgm:spPr/>
      <dgm:t>
        <a:bodyPr/>
        <a:lstStyle/>
        <a:p>
          <a:endParaRPr lang="en-US"/>
        </a:p>
      </dgm:t>
    </dgm:pt>
    <dgm:pt modelId="{58C1F611-FC30-44CD-B600-CF2F95CC351F}" type="sibTrans" cxnId="{0B9DE8DB-8FC6-4370-B690-9B2A9FE644F8}">
      <dgm:prSet/>
      <dgm:spPr/>
      <dgm:t>
        <a:bodyPr/>
        <a:lstStyle/>
        <a:p>
          <a:endParaRPr lang="en-US"/>
        </a:p>
      </dgm:t>
    </dgm:pt>
    <dgm:pt modelId="{A690D239-B154-47CE-AC8C-7C7791816931}">
      <dgm:prSet/>
      <dgm:spPr/>
      <dgm:t>
        <a:bodyPr/>
        <a:lstStyle/>
        <a:p>
          <a:pPr rtl="0"/>
          <a:r>
            <a:rPr lang="en-US" b="0" dirty="0"/>
            <a:t>Open pom.xml and review the </a:t>
          </a:r>
          <a:r>
            <a:rPr lang="en-US" b="0" dirty="0" err="1"/>
            <a:t>plugins</a:t>
          </a:r>
          <a:endParaRPr lang="en-US" b="0" dirty="0"/>
        </a:p>
      </dgm:t>
    </dgm:pt>
    <dgm:pt modelId="{2F7556FC-8D19-4D0A-AD12-CC0CF0B9B993}" type="parTrans" cxnId="{0F67984A-F830-4AF2-8E90-8CF0426347C7}">
      <dgm:prSet/>
      <dgm:spPr/>
      <dgm:t>
        <a:bodyPr/>
        <a:lstStyle/>
        <a:p>
          <a:endParaRPr lang="en-US"/>
        </a:p>
      </dgm:t>
    </dgm:pt>
    <dgm:pt modelId="{98D0E134-0376-4161-8799-5EBCCD6A3DAD}" type="sibTrans" cxnId="{0F67984A-F830-4AF2-8E90-8CF0426347C7}">
      <dgm:prSet/>
      <dgm:spPr/>
      <dgm:t>
        <a:bodyPr/>
        <a:lstStyle/>
        <a:p>
          <a:endParaRPr lang="en-US"/>
        </a:p>
      </dgm:t>
    </dgm:pt>
    <dgm:pt modelId="{11969F10-5C2F-4A39-A362-4E44748617D8}">
      <dgm:prSet/>
      <dgm:spPr/>
      <dgm:t>
        <a:bodyPr/>
        <a:lstStyle/>
        <a:p>
          <a:pPr rtl="0"/>
          <a:r>
            <a:rPr lang="en-US" b="0" dirty="0"/>
            <a:t>Execute build</a:t>
          </a:r>
          <a:endParaRPr lang="en-US" dirty="0"/>
        </a:p>
      </dgm:t>
    </dgm:pt>
    <dgm:pt modelId="{D13A11A6-F490-425A-B524-24F1B9C0C155}" type="parTrans" cxnId="{35831685-71A3-4D53-91E1-D606166F6C14}">
      <dgm:prSet/>
      <dgm:spPr/>
      <dgm:t>
        <a:bodyPr/>
        <a:lstStyle/>
        <a:p>
          <a:endParaRPr lang="en-US"/>
        </a:p>
      </dgm:t>
    </dgm:pt>
    <dgm:pt modelId="{90392B89-B3D0-4617-931F-91A5F18A1BA8}" type="sibTrans" cxnId="{35831685-71A3-4D53-91E1-D606166F6C14}">
      <dgm:prSet/>
      <dgm:spPr/>
      <dgm:t>
        <a:bodyPr/>
        <a:lstStyle/>
        <a:p>
          <a:endParaRPr lang="en-US"/>
        </a:p>
      </dgm:t>
    </dgm:pt>
    <dgm:pt modelId="{159E41FA-108D-464E-8FB2-B51BA46B4FE9}" type="pres">
      <dgm:prSet presAssocID="{E026E76A-6430-4336-BD7F-26C202FA5FF3}" presName="Name0" presStyleCnt="0">
        <dgm:presLayoutVars>
          <dgm:dir/>
          <dgm:resizeHandles val="exact"/>
        </dgm:presLayoutVars>
      </dgm:prSet>
      <dgm:spPr/>
    </dgm:pt>
    <dgm:pt modelId="{970885A0-C03D-4509-AC2A-692BB6BA803A}" type="pres">
      <dgm:prSet presAssocID="{546F51BC-0697-4704-84FB-EC71760A4577}" presName="node" presStyleLbl="node1" presStyleIdx="0" presStyleCnt="5">
        <dgm:presLayoutVars>
          <dgm:bulletEnabled val="1"/>
        </dgm:presLayoutVars>
      </dgm:prSet>
      <dgm:spPr/>
    </dgm:pt>
    <dgm:pt modelId="{9B4A8C1E-4272-4A0B-8D43-0EBB41E98BD1}" type="pres">
      <dgm:prSet presAssocID="{4F3F0A47-CA8E-48B5-BE84-FFAA56255FD4}" presName="sibTrans" presStyleLbl="sibTrans2D1" presStyleIdx="0" presStyleCnt="4"/>
      <dgm:spPr/>
    </dgm:pt>
    <dgm:pt modelId="{CAA2F2A6-4E45-43F3-AB1B-7D00F907AFCE}" type="pres">
      <dgm:prSet presAssocID="{4F3F0A47-CA8E-48B5-BE84-FFAA56255FD4}" presName="connectorText" presStyleLbl="sibTrans2D1" presStyleIdx="0" presStyleCnt="4"/>
      <dgm:spPr/>
    </dgm:pt>
    <dgm:pt modelId="{9A0BB99E-1F85-4CC8-BBCA-B76E629F4F53}" type="pres">
      <dgm:prSet presAssocID="{157F46A5-97DB-48C5-8536-5F0246E07444}" presName="node" presStyleLbl="node1" presStyleIdx="1" presStyleCnt="5">
        <dgm:presLayoutVars>
          <dgm:bulletEnabled val="1"/>
        </dgm:presLayoutVars>
      </dgm:prSet>
      <dgm:spPr/>
    </dgm:pt>
    <dgm:pt modelId="{86C49FCC-7F20-44E0-9D40-899B9688DB79}" type="pres">
      <dgm:prSet presAssocID="{AE34FE5B-5A3A-4D57-A544-014899BA121C}" presName="sibTrans" presStyleLbl="sibTrans2D1" presStyleIdx="1" presStyleCnt="4"/>
      <dgm:spPr/>
    </dgm:pt>
    <dgm:pt modelId="{B0D300E1-41C0-4372-845F-DFBCA419016F}" type="pres">
      <dgm:prSet presAssocID="{AE34FE5B-5A3A-4D57-A544-014899BA121C}" presName="connectorText" presStyleLbl="sibTrans2D1" presStyleIdx="1" presStyleCnt="4"/>
      <dgm:spPr/>
    </dgm:pt>
    <dgm:pt modelId="{3FB019DC-02F4-496C-B8AC-C5BA8B47C9BC}" type="pres">
      <dgm:prSet presAssocID="{41643254-3DA2-4314-8084-04D2247A4B7E}" presName="node" presStyleLbl="node1" presStyleIdx="2" presStyleCnt="5">
        <dgm:presLayoutVars>
          <dgm:bulletEnabled val="1"/>
        </dgm:presLayoutVars>
      </dgm:prSet>
      <dgm:spPr/>
    </dgm:pt>
    <dgm:pt modelId="{5AD26619-4336-4863-9098-229C6FBAAB91}" type="pres">
      <dgm:prSet presAssocID="{58C1F611-FC30-44CD-B600-CF2F95CC351F}" presName="sibTrans" presStyleLbl="sibTrans2D1" presStyleIdx="2" presStyleCnt="4"/>
      <dgm:spPr/>
    </dgm:pt>
    <dgm:pt modelId="{B7523465-6B7F-46EB-B7F3-0381C2904C41}" type="pres">
      <dgm:prSet presAssocID="{58C1F611-FC30-44CD-B600-CF2F95CC351F}" presName="connectorText" presStyleLbl="sibTrans2D1" presStyleIdx="2" presStyleCnt="4"/>
      <dgm:spPr/>
    </dgm:pt>
    <dgm:pt modelId="{FB1D9326-3F35-401A-81D2-3F8733867842}" type="pres">
      <dgm:prSet presAssocID="{A690D239-B154-47CE-AC8C-7C7791816931}" presName="node" presStyleLbl="node1" presStyleIdx="3" presStyleCnt="5">
        <dgm:presLayoutVars>
          <dgm:bulletEnabled val="1"/>
        </dgm:presLayoutVars>
      </dgm:prSet>
      <dgm:spPr/>
    </dgm:pt>
    <dgm:pt modelId="{08FE6DA8-1A52-4AC4-A26E-61110037C74A}" type="pres">
      <dgm:prSet presAssocID="{98D0E134-0376-4161-8799-5EBCCD6A3DAD}" presName="sibTrans" presStyleLbl="sibTrans2D1" presStyleIdx="3" presStyleCnt="4"/>
      <dgm:spPr/>
    </dgm:pt>
    <dgm:pt modelId="{A790518F-2521-43E0-8EB4-9DCC51BDFDD3}" type="pres">
      <dgm:prSet presAssocID="{98D0E134-0376-4161-8799-5EBCCD6A3DAD}" presName="connectorText" presStyleLbl="sibTrans2D1" presStyleIdx="3" presStyleCnt="4"/>
      <dgm:spPr/>
    </dgm:pt>
    <dgm:pt modelId="{34D3FB8A-B8F9-4169-8825-292E397E8B7D}" type="pres">
      <dgm:prSet presAssocID="{11969F10-5C2F-4A39-A362-4E44748617D8}" presName="node" presStyleLbl="node1" presStyleIdx="4" presStyleCnt="5">
        <dgm:presLayoutVars>
          <dgm:bulletEnabled val="1"/>
        </dgm:presLayoutVars>
      </dgm:prSet>
      <dgm:spPr/>
    </dgm:pt>
  </dgm:ptLst>
  <dgm:cxnLst>
    <dgm:cxn modelId="{519FE30A-4D97-4149-9D90-75183584923A}" type="presOf" srcId="{4F3F0A47-CA8E-48B5-BE84-FFAA56255FD4}" destId="{9B4A8C1E-4272-4A0B-8D43-0EBB41E98BD1}" srcOrd="0" destOrd="0" presId="urn:microsoft.com/office/officeart/2005/8/layout/process1"/>
    <dgm:cxn modelId="{ADB78B0C-CBEC-40D0-81BE-0077901B8E1C}" type="presOf" srcId="{41643254-3DA2-4314-8084-04D2247A4B7E}" destId="{3FB019DC-02F4-496C-B8AC-C5BA8B47C9BC}" srcOrd="0" destOrd="0" presId="urn:microsoft.com/office/officeart/2005/8/layout/process1"/>
    <dgm:cxn modelId="{A2D42E46-CFDC-4F7A-B60E-A1F812B3E4C9}" type="presOf" srcId="{58C1F611-FC30-44CD-B600-CF2F95CC351F}" destId="{5AD26619-4336-4863-9098-229C6FBAAB91}" srcOrd="0" destOrd="0" presId="urn:microsoft.com/office/officeart/2005/8/layout/process1"/>
    <dgm:cxn modelId="{AD2DF049-983B-4844-A3EF-9B751C686F2E}" type="presOf" srcId="{11969F10-5C2F-4A39-A362-4E44748617D8}" destId="{34D3FB8A-B8F9-4169-8825-292E397E8B7D}" srcOrd="0" destOrd="0" presId="urn:microsoft.com/office/officeart/2005/8/layout/process1"/>
    <dgm:cxn modelId="{0F67984A-F830-4AF2-8E90-8CF0426347C7}" srcId="{E026E76A-6430-4336-BD7F-26C202FA5FF3}" destId="{A690D239-B154-47CE-AC8C-7C7791816931}" srcOrd="3" destOrd="0" parTransId="{2F7556FC-8D19-4D0A-AD12-CC0CF0B9B993}" sibTransId="{98D0E134-0376-4161-8799-5EBCCD6A3DAD}"/>
    <dgm:cxn modelId="{CE8CCA6A-085C-47CD-B399-1A317EEF22AA}" srcId="{E026E76A-6430-4336-BD7F-26C202FA5FF3}" destId="{157F46A5-97DB-48C5-8536-5F0246E07444}" srcOrd="1" destOrd="0" parTransId="{25B03A10-1392-4518-8AC3-15940D36D83D}" sibTransId="{AE34FE5B-5A3A-4D57-A544-014899BA121C}"/>
    <dgm:cxn modelId="{7E090B83-1DF0-4D15-9A8A-6B95E06D11E0}" type="presOf" srcId="{E026E76A-6430-4336-BD7F-26C202FA5FF3}" destId="{159E41FA-108D-464E-8FB2-B51BA46B4FE9}" srcOrd="0" destOrd="0" presId="urn:microsoft.com/office/officeart/2005/8/layout/process1"/>
    <dgm:cxn modelId="{35831685-71A3-4D53-91E1-D606166F6C14}" srcId="{E026E76A-6430-4336-BD7F-26C202FA5FF3}" destId="{11969F10-5C2F-4A39-A362-4E44748617D8}" srcOrd="4" destOrd="0" parTransId="{D13A11A6-F490-425A-B524-24F1B9C0C155}" sibTransId="{90392B89-B3D0-4617-931F-91A5F18A1BA8}"/>
    <dgm:cxn modelId="{3C21BE88-0E86-4DF2-832A-4C0980E83CC2}" type="presOf" srcId="{546F51BC-0697-4704-84FB-EC71760A4577}" destId="{970885A0-C03D-4509-AC2A-692BB6BA803A}" srcOrd="0" destOrd="0" presId="urn:microsoft.com/office/officeart/2005/8/layout/process1"/>
    <dgm:cxn modelId="{2104BE91-ED5A-43A2-BBDE-2D0D38A89842}" type="presOf" srcId="{98D0E134-0376-4161-8799-5EBCCD6A3DAD}" destId="{A790518F-2521-43E0-8EB4-9DCC51BDFDD3}" srcOrd="1" destOrd="0" presId="urn:microsoft.com/office/officeart/2005/8/layout/process1"/>
    <dgm:cxn modelId="{76EE77A4-3283-4C64-A741-20BC4A2F85B0}" type="presOf" srcId="{A690D239-B154-47CE-AC8C-7C7791816931}" destId="{FB1D9326-3F35-401A-81D2-3F8733867842}" srcOrd="0" destOrd="0" presId="urn:microsoft.com/office/officeart/2005/8/layout/process1"/>
    <dgm:cxn modelId="{C8EB0FA8-10CF-4977-BC03-BDDD41E442DE}" type="presOf" srcId="{AE34FE5B-5A3A-4D57-A544-014899BA121C}" destId="{86C49FCC-7F20-44E0-9D40-899B9688DB79}" srcOrd="0" destOrd="0" presId="urn:microsoft.com/office/officeart/2005/8/layout/process1"/>
    <dgm:cxn modelId="{033A0BB0-FBA2-4368-B654-816F0933CC6D}" type="presOf" srcId="{98D0E134-0376-4161-8799-5EBCCD6A3DAD}" destId="{08FE6DA8-1A52-4AC4-A26E-61110037C74A}" srcOrd="0" destOrd="0" presId="urn:microsoft.com/office/officeart/2005/8/layout/process1"/>
    <dgm:cxn modelId="{16B92AB4-06A9-4B18-A507-C70AF0A9B7D2}" type="presOf" srcId="{4F3F0A47-CA8E-48B5-BE84-FFAA56255FD4}" destId="{CAA2F2A6-4E45-43F3-AB1B-7D00F907AFCE}" srcOrd="1" destOrd="0" presId="urn:microsoft.com/office/officeart/2005/8/layout/process1"/>
    <dgm:cxn modelId="{2E74B2C1-9771-4139-80D6-C05EDE11AA55}" type="presOf" srcId="{58C1F611-FC30-44CD-B600-CF2F95CC351F}" destId="{B7523465-6B7F-46EB-B7F3-0381C2904C41}" srcOrd="1" destOrd="0" presId="urn:microsoft.com/office/officeart/2005/8/layout/process1"/>
    <dgm:cxn modelId="{358CB7C1-5220-4D6D-8DDD-3145A1C76A13}" srcId="{E026E76A-6430-4336-BD7F-26C202FA5FF3}" destId="{546F51BC-0697-4704-84FB-EC71760A4577}" srcOrd="0" destOrd="0" parTransId="{9CC39316-D959-4B2F-8C74-6CDAD3A3A02C}" sibTransId="{4F3F0A47-CA8E-48B5-BE84-FFAA56255FD4}"/>
    <dgm:cxn modelId="{834FAFC5-4528-4870-91E9-5FB569B934FE}" type="presOf" srcId="{157F46A5-97DB-48C5-8536-5F0246E07444}" destId="{9A0BB99E-1F85-4CC8-BBCA-B76E629F4F53}" srcOrd="0" destOrd="0" presId="urn:microsoft.com/office/officeart/2005/8/layout/process1"/>
    <dgm:cxn modelId="{0B9DE8DB-8FC6-4370-B690-9B2A9FE644F8}" srcId="{E026E76A-6430-4336-BD7F-26C202FA5FF3}" destId="{41643254-3DA2-4314-8084-04D2247A4B7E}" srcOrd="2" destOrd="0" parTransId="{B3737507-B8D2-4A4F-A5D8-19D59CD0C246}" sibTransId="{58C1F611-FC30-44CD-B600-CF2F95CC351F}"/>
    <dgm:cxn modelId="{E94BECF8-B029-450D-879D-16666A25ABCB}" type="presOf" srcId="{AE34FE5B-5A3A-4D57-A544-014899BA121C}" destId="{B0D300E1-41C0-4372-845F-DFBCA419016F}" srcOrd="1" destOrd="0" presId="urn:microsoft.com/office/officeart/2005/8/layout/process1"/>
    <dgm:cxn modelId="{82DCD50B-2AFE-403D-B53D-1B513A8868B1}" type="presParOf" srcId="{159E41FA-108D-464E-8FB2-B51BA46B4FE9}" destId="{970885A0-C03D-4509-AC2A-692BB6BA803A}" srcOrd="0" destOrd="0" presId="urn:microsoft.com/office/officeart/2005/8/layout/process1"/>
    <dgm:cxn modelId="{F5F3E62D-2560-4E61-81F9-62D4A987FA4E}" type="presParOf" srcId="{159E41FA-108D-464E-8FB2-B51BA46B4FE9}" destId="{9B4A8C1E-4272-4A0B-8D43-0EBB41E98BD1}" srcOrd="1" destOrd="0" presId="urn:microsoft.com/office/officeart/2005/8/layout/process1"/>
    <dgm:cxn modelId="{1FB66552-B4E1-468B-8A0E-068622EF676F}" type="presParOf" srcId="{9B4A8C1E-4272-4A0B-8D43-0EBB41E98BD1}" destId="{CAA2F2A6-4E45-43F3-AB1B-7D00F907AFCE}" srcOrd="0" destOrd="0" presId="urn:microsoft.com/office/officeart/2005/8/layout/process1"/>
    <dgm:cxn modelId="{2E81768B-3D3B-44D0-B9B5-8B6D7A7E256E}" type="presParOf" srcId="{159E41FA-108D-464E-8FB2-B51BA46B4FE9}" destId="{9A0BB99E-1F85-4CC8-BBCA-B76E629F4F53}" srcOrd="2" destOrd="0" presId="urn:microsoft.com/office/officeart/2005/8/layout/process1"/>
    <dgm:cxn modelId="{9FCF706E-3721-48B6-BFF8-EE088C1A9236}" type="presParOf" srcId="{159E41FA-108D-464E-8FB2-B51BA46B4FE9}" destId="{86C49FCC-7F20-44E0-9D40-899B9688DB79}" srcOrd="3" destOrd="0" presId="urn:microsoft.com/office/officeart/2005/8/layout/process1"/>
    <dgm:cxn modelId="{2E10E8EB-00DF-48C8-A371-89E3B53C7E2C}" type="presParOf" srcId="{86C49FCC-7F20-44E0-9D40-899B9688DB79}" destId="{B0D300E1-41C0-4372-845F-DFBCA419016F}" srcOrd="0" destOrd="0" presId="urn:microsoft.com/office/officeart/2005/8/layout/process1"/>
    <dgm:cxn modelId="{44136A32-54CD-4A68-8529-EFE0CCB4DFA2}" type="presParOf" srcId="{159E41FA-108D-464E-8FB2-B51BA46B4FE9}" destId="{3FB019DC-02F4-496C-B8AC-C5BA8B47C9BC}" srcOrd="4" destOrd="0" presId="urn:microsoft.com/office/officeart/2005/8/layout/process1"/>
    <dgm:cxn modelId="{D6D46A8A-033F-4B4F-9193-3111E83D4B95}" type="presParOf" srcId="{159E41FA-108D-464E-8FB2-B51BA46B4FE9}" destId="{5AD26619-4336-4863-9098-229C6FBAAB91}" srcOrd="5" destOrd="0" presId="urn:microsoft.com/office/officeart/2005/8/layout/process1"/>
    <dgm:cxn modelId="{FB1B1142-EBB6-459F-8256-740DEE4EBA5A}" type="presParOf" srcId="{5AD26619-4336-4863-9098-229C6FBAAB91}" destId="{B7523465-6B7F-46EB-B7F3-0381C2904C41}" srcOrd="0" destOrd="0" presId="urn:microsoft.com/office/officeart/2005/8/layout/process1"/>
    <dgm:cxn modelId="{AD33F546-CA0F-4EF9-ADF8-F63FA3A55905}" type="presParOf" srcId="{159E41FA-108D-464E-8FB2-B51BA46B4FE9}" destId="{FB1D9326-3F35-401A-81D2-3F8733867842}" srcOrd="6" destOrd="0" presId="urn:microsoft.com/office/officeart/2005/8/layout/process1"/>
    <dgm:cxn modelId="{3D3B9581-3690-45F2-BB7F-0939293BE9D6}" type="presParOf" srcId="{159E41FA-108D-464E-8FB2-B51BA46B4FE9}" destId="{08FE6DA8-1A52-4AC4-A26E-61110037C74A}" srcOrd="7" destOrd="0" presId="urn:microsoft.com/office/officeart/2005/8/layout/process1"/>
    <dgm:cxn modelId="{08BAF4ED-2AFE-4AB3-A741-F63FD7B7E354}" type="presParOf" srcId="{08FE6DA8-1A52-4AC4-A26E-61110037C74A}" destId="{A790518F-2521-43E0-8EB4-9DCC51BDFDD3}" srcOrd="0" destOrd="0" presId="urn:microsoft.com/office/officeart/2005/8/layout/process1"/>
    <dgm:cxn modelId="{DB535176-FDA5-4365-A9D9-4CC897756243}" type="presParOf" srcId="{159E41FA-108D-464E-8FB2-B51BA46B4FE9}" destId="{34D3FB8A-B8F9-4169-8825-292E397E8B7D}"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F8AA5-5122-4E57-AC06-588F7F275F09}">
      <dsp:nvSpPr>
        <dsp:cNvPr id="0" name=""/>
        <dsp:cNvSpPr/>
      </dsp:nvSpPr>
      <dsp:spPr>
        <a:xfrm>
          <a:off x="3432021" y="1912576"/>
          <a:ext cx="1363969" cy="1363969"/>
        </a:xfrm>
        <a:prstGeom prst="ellipse">
          <a:avLst/>
        </a:prstGeom>
        <a:gradFill rotWithShape="0">
          <a:gsLst>
            <a:gs pos="0">
              <a:schemeClr val="accent4">
                <a:alpha val="80000"/>
                <a:hueOff val="0"/>
                <a:satOff val="0"/>
                <a:lumOff val="0"/>
                <a:alphaOff val="0"/>
                <a:shade val="51000"/>
                <a:satMod val="130000"/>
              </a:schemeClr>
            </a:gs>
            <a:gs pos="80000">
              <a:schemeClr val="accent4">
                <a:alpha val="80000"/>
                <a:hueOff val="0"/>
                <a:satOff val="0"/>
                <a:lumOff val="0"/>
                <a:alphaOff val="0"/>
                <a:shade val="93000"/>
                <a:satMod val="130000"/>
              </a:schemeClr>
            </a:gs>
            <a:gs pos="100000">
              <a:schemeClr val="accent4">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Java Application Build </a:t>
          </a:r>
        </a:p>
      </dsp:txBody>
      <dsp:txXfrm>
        <a:off x="3631770" y="2112325"/>
        <a:ext cx="964471" cy="964471"/>
      </dsp:txXfrm>
    </dsp:sp>
    <dsp:sp modelId="{E0EA10A2-1414-4C8F-B85A-7304C65C2ABB}">
      <dsp:nvSpPr>
        <dsp:cNvPr id="0" name=""/>
        <dsp:cNvSpPr/>
      </dsp:nvSpPr>
      <dsp:spPr>
        <a:xfrm rot="16200000">
          <a:off x="3969402" y="1416050"/>
          <a:ext cx="289206" cy="463749"/>
        </a:xfrm>
        <a:prstGeom prst="rightArrow">
          <a:avLst>
            <a:gd name="adj1" fmla="val 60000"/>
            <a:gd name="adj2" fmla="val 50000"/>
          </a:avLst>
        </a:prstGeom>
        <a:gradFill rotWithShape="0">
          <a:gsLst>
            <a:gs pos="0">
              <a:schemeClr val="accent4">
                <a:shade val="90000"/>
                <a:hueOff val="0"/>
                <a:satOff val="0"/>
                <a:lumOff val="0"/>
                <a:alphaOff val="0"/>
                <a:shade val="51000"/>
                <a:satMod val="130000"/>
              </a:schemeClr>
            </a:gs>
            <a:gs pos="80000">
              <a:schemeClr val="accent4">
                <a:shade val="90000"/>
                <a:hueOff val="0"/>
                <a:satOff val="0"/>
                <a:lumOff val="0"/>
                <a:alphaOff val="0"/>
                <a:shade val="93000"/>
                <a:satMod val="130000"/>
              </a:schemeClr>
            </a:gs>
            <a:gs pos="100000">
              <a:schemeClr val="accent4">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4012783" y="1552181"/>
        <a:ext cx="202444" cy="278249"/>
      </dsp:txXfrm>
    </dsp:sp>
    <dsp:sp modelId="{BDFFEDB1-4A3C-4C8F-AA07-2C3165A292E6}">
      <dsp:nvSpPr>
        <dsp:cNvPr id="0" name=""/>
        <dsp:cNvSpPr/>
      </dsp:nvSpPr>
      <dsp:spPr>
        <a:xfrm>
          <a:off x="3432021" y="2934"/>
          <a:ext cx="1363969" cy="1363969"/>
        </a:xfrm>
        <a:prstGeom prst="ellipse">
          <a:avLst/>
        </a:prstGeom>
        <a:gradFill rotWithShape="0">
          <a:gsLst>
            <a:gs pos="0">
              <a:schemeClr val="accent4">
                <a:alpha val="90000"/>
                <a:hueOff val="0"/>
                <a:satOff val="0"/>
                <a:lumOff val="0"/>
                <a:alphaOff val="0"/>
                <a:shade val="51000"/>
                <a:satMod val="130000"/>
              </a:schemeClr>
            </a:gs>
            <a:gs pos="80000">
              <a:schemeClr val="accent4">
                <a:alpha val="90000"/>
                <a:hueOff val="0"/>
                <a:satOff val="0"/>
                <a:lumOff val="0"/>
                <a:alphaOff val="0"/>
                <a:shade val="93000"/>
                <a:satMod val="130000"/>
              </a:schemeClr>
            </a:gs>
            <a:gs pos="100000">
              <a:schemeClr val="accent4">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Compiling all source files</a:t>
          </a:r>
        </a:p>
      </dsp:txBody>
      <dsp:txXfrm>
        <a:off x="3631770" y="202683"/>
        <a:ext cx="964471" cy="964471"/>
      </dsp:txXfrm>
    </dsp:sp>
    <dsp:sp modelId="{B1A60F15-6520-4A2F-A3FE-149438C5550F}">
      <dsp:nvSpPr>
        <dsp:cNvPr id="0" name=""/>
        <dsp:cNvSpPr/>
      </dsp:nvSpPr>
      <dsp:spPr>
        <a:xfrm rot="20520000">
          <a:off x="4869707" y="2070160"/>
          <a:ext cx="289206" cy="463749"/>
        </a:xfrm>
        <a:prstGeom prst="rightArrow">
          <a:avLst>
            <a:gd name="adj1" fmla="val 60000"/>
            <a:gd name="adj2" fmla="val 50000"/>
          </a:avLst>
        </a:prstGeom>
        <a:gradFill rotWithShape="0">
          <a:gsLst>
            <a:gs pos="0">
              <a:schemeClr val="accent4">
                <a:shade val="90000"/>
                <a:hueOff val="184376"/>
                <a:satOff val="-22836"/>
                <a:lumOff val="14155"/>
                <a:alphaOff val="0"/>
                <a:shade val="51000"/>
                <a:satMod val="130000"/>
              </a:schemeClr>
            </a:gs>
            <a:gs pos="80000">
              <a:schemeClr val="accent4">
                <a:shade val="90000"/>
                <a:hueOff val="184376"/>
                <a:satOff val="-22836"/>
                <a:lumOff val="14155"/>
                <a:alphaOff val="0"/>
                <a:shade val="93000"/>
                <a:satMod val="130000"/>
              </a:schemeClr>
            </a:gs>
            <a:gs pos="100000">
              <a:schemeClr val="accent4">
                <a:shade val="90000"/>
                <a:hueOff val="184376"/>
                <a:satOff val="-22836"/>
                <a:lumOff val="1415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4871830" y="2176315"/>
        <a:ext cx="202444" cy="278249"/>
      </dsp:txXfrm>
    </dsp:sp>
    <dsp:sp modelId="{418B3A75-2556-448F-9B10-53448D3D081E}">
      <dsp:nvSpPr>
        <dsp:cNvPr id="0" name=""/>
        <dsp:cNvSpPr/>
      </dsp:nvSpPr>
      <dsp:spPr>
        <a:xfrm>
          <a:off x="5248199" y="1322464"/>
          <a:ext cx="1363969" cy="1363969"/>
        </a:xfrm>
        <a:prstGeom prst="ellipse">
          <a:avLst/>
        </a:prstGeom>
        <a:gradFill rotWithShape="0">
          <a:gsLst>
            <a:gs pos="0">
              <a:schemeClr val="accent4">
                <a:alpha val="90000"/>
                <a:hueOff val="0"/>
                <a:satOff val="0"/>
                <a:lumOff val="0"/>
                <a:alphaOff val="-10000"/>
                <a:shade val="51000"/>
                <a:satMod val="130000"/>
              </a:schemeClr>
            </a:gs>
            <a:gs pos="80000">
              <a:schemeClr val="accent4">
                <a:alpha val="90000"/>
                <a:hueOff val="0"/>
                <a:satOff val="0"/>
                <a:lumOff val="0"/>
                <a:alphaOff val="-10000"/>
                <a:shade val="93000"/>
                <a:satMod val="130000"/>
              </a:schemeClr>
            </a:gs>
            <a:gs pos="100000">
              <a:schemeClr val="accent4">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Compiling unit test codes</a:t>
          </a:r>
        </a:p>
      </dsp:txBody>
      <dsp:txXfrm>
        <a:off x="5447948" y="1522213"/>
        <a:ext cx="964471" cy="964471"/>
      </dsp:txXfrm>
    </dsp:sp>
    <dsp:sp modelId="{85C7107A-E4D9-412E-964F-D039DC40E449}">
      <dsp:nvSpPr>
        <dsp:cNvPr id="0" name=""/>
        <dsp:cNvSpPr/>
      </dsp:nvSpPr>
      <dsp:spPr>
        <a:xfrm rot="3240000">
          <a:off x="4525821" y="3128531"/>
          <a:ext cx="289206" cy="463749"/>
        </a:xfrm>
        <a:prstGeom prst="rightArrow">
          <a:avLst>
            <a:gd name="adj1" fmla="val 60000"/>
            <a:gd name="adj2" fmla="val 50000"/>
          </a:avLst>
        </a:prstGeom>
        <a:gradFill rotWithShape="0">
          <a:gsLst>
            <a:gs pos="0">
              <a:schemeClr val="accent4">
                <a:shade val="90000"/>
                <a:hueOff val="368751"/>
                <a:satOff val="-45672"/>
                <a:lumOff val="28310"/>
                <a:alphaOff val="0"/>
                <a:shade val="51000"/>
                <a:satMod val="130000"/>
              </a:schemeClr>
            </a:gs>
            <a:gs pos="80000">
              <a:schemeClr val="accent4">
                <a:shade val="90000"/>
                <a:hueOff val="368751"/>
                <a:satOff val="-45672"/>
                <a:lumOff val="28310"/>
                <a:alphaOff val="0"/>
                <a:shade val="93000"/>
                <a:satMod val="130000"/>
              </a:schemeClr>
            </a:gs>
            <a:gs pos="100000">
              <a:schemeClr val="accent4">
                <a:shade val="90000"/>
                <a:hueOff val="368751"/>
                <a:satOff val="-45672"/>
                <a:lumOff val="2831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4543703" y="3186185"/>
        <a:ext cx="202444" cy="278249"/>
      </dsp:txXfrm>
    </dsp:sp>
    <dsp:sp modelId="{BC8B9E44-D462-4A24-BC9D-B8C4DE7E6C38}">
      <dsp:nvSpPr>
        <dsp:cNvPr id="0" name=""/>
        <dsp:cNvSpPr/>
      </dsp:nvSpPr>
      <dsp:spPr>
        <a:xfrm>
          <a:off x="4554480" y="3457510"/>
          <a:ext cx="1363969" cy="1363969"/>
        </a:xfrm>
        <a:prstGeom prst="ellipse">
          <a:avLst/>
        </a:prstGeom>
        <a:gradFill rotWithShape="0">
          <a:gsLst>
            <a:gs pos="0">
              <a:schemeClr val="accent4">
                <a:alpha val="90000"/>
                <a:hueOff val="0"/>
                <a:satOff val="0"/>
                <a:lumOff val="0"/>
                <a:alphaOff val="-20000"/>
                <a:shade val="51000"/>
                <a:satMod val="130000"/>
              </a:schemeClr>
            </a:gs>
            <a:gs pos="80000">
              <a:schemeClr val="accent4">
                <a:alpha val="90000"/>
                <a:hueOff val="0"/>
                <a:satOff val="0"/>
                <a:lumOff val="0"/>
                <a:alphaOff val="-20000"/>
                <a:shade val="93000"/>
                <a:satMod val="130000"/>
              </a:schemeClr>
            </a:gs>
            <a:gs pos="100000">
              <a:schemeClr val="accent4">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Configuring all the dependent files</a:t>
          </a:r>
        </a:p>
      </dsp:txBody>
      <dsp:txXfrm>
        <a:off x="4754229" y="3657259"/>
        <a:ext cx="964471" cy="964471"/>
      </dsp:txXfrm>
    </dsp:sp>
    <dsp:sp modelId="{CAA32A69-5F0E-415F-9663-6DD3374D0920}">
      <dsp:nvSpPr>
        <dsp:cNvPr id="0" name=""/>
        <dsp:cNvSpPr/>
      </dsp:nvSpPr>
      <dsp:spPr>
        <a:xfrm rot="7560000">
          <a:off x="3412983" y="3128531"/>
          <a:ext cx="289206" cy="463749"/>
        </a:xfrm>
        <a:prstGeom prst="rightArrow">
          <a:avLst>
            <a:gd name="adj1" fmla="val 60000"/>
            <a:gd name="adj2" fmla="val 50000"/>
          </a:avLst>
        </a:prstGeom>
        <a:gradFill rotWithShape="0">
          <a:gsLst>
            <a:gs pos="0">
              <a:schemeClr val="accent4">
                <a:shade val="90000"/>
                <a:hueOff val="553127"/>
                <a:satOff val="-68508"/>
                <a:lumOff val="42466"/>
                <a:alphaOff val="0"/>
                <a:shade val="51000"/>
                <a:satMod val="130000"/>
              </a:schemeClr>
            </a:gs>
            <a:gs pos="80000">
              <a:schemeClr val="accent4">
                <a:shade val="90000"/>
                <a:hueOff val="553127"/>
                <a:satOff val="-68508"/>
                <a:lumOff val="42466"/>
                <a:alphaOff val="0"/>
                <a:shade val="93000"/>
                <a:satMod val="130000"/>
              </a:schemeClr>
            </a:gs>
            <a:gs pos="100000">
              <a:schemeClr val="accent4">
                <a:shade val="90000"/>
                <a:hueOff val="553127"/>
                <a:satOff val="-68508"/>
                <a:lumOff val="4246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rot="10800000">
        <a:off x="3481863" y="3186185"/>
        <a:ext cx="202444" cy="278249"/>
      </dsp:txXfrm>
    </dsp:sp>
    <dsp:sp modelId="{E59797E0-FF15-4F9B-AB52-6112CE5A64B2}">
      <dsp:nvSpPr>
        <dsp:cNvPr id="0" name=""/>
        <dsp:cNvSpPr/>
      </dsp:nvSpPr>
      <dsp:spPr>
        <a:xfrm>
          <a:off x="2309561" y="3457510"/>
          <a:ext cx="1363969" cy="1363969"/>
        </a:xfrm>
        <a:prstGeom prst="ellipse">
          <a:avLst/>
        </a:prstGeom>
        <a:gradFill rotWithShape="0">
          <a:gsLst>
            <a:gs pos="0">
              <a:schemeClr val="accent4">
                <a:alpha val="90000"/>
                <a:hueOff val="0"/>
                <a:satOff val="0"/>
                <a:lumOff val="0"/>
                <a:alphaOff val="-30000"/>
                <a:shade val="51000"/>
                <a:satMod val="130000"/>
              </a:schemeClr>
            </a:gs>
            <a:gs pos="80000">
              <a:schemeClr val="accent4">
                <a:alpha val="90000"/>
                <a:hueOff val="0"/>
                <a:satOff val="0"/>
                <a:lumOff val="0"/>
                <a:alphaOff val="-30000"/>
                <a:shade val="93000"/>
                <a:satMod val="130000"/>
              </a:schemeClr>
            </a:gs>
            <a:gs pos="100000">
              <a:schemeClr val="accent4">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Managing the project structure</a:t>
          </a:r>
        </a:p>
      </dsp:txBody>
      <dsp:txXfrm>
        <a:off x="2509310" y="3657259"/>
        <a:ext cx="964471" cy="964471"/>
      </dsp:txXfrm>
    </dsp:sp>
    <dsp:sp modelId="{45FA330F-2593-49AE-9963-898F317F671E}">
      <dsp:nvSpPr>
        <dsp:cNvPr id="0" name=""/>
        <dsp:cNvSpPr/>
      </dsp:nvSpPr>
      <dsp:spPr>
        <a:xfrm rot="11880000">
          <a:off x="3069098" y="2070160"/>
          <a:ext cx="289206" cy="463749"/>
        </a:xfrm>
        <a:prstGeom prst="rightArrow">
          <a:avLst>
            <a:gd name="adj1" fmla="val 60000"/>
            <a:gd name="adj2" fmla="val 50000"/>
          </a:avLst>
        </a:prstGeom>
        <a:gradFill rotWithShape="0">
          <a:gsLst>
            <a:gs pos="0">
              <a:schemeClr val="accent4">
                <a:shade val="90000"/>
                <a:hueOff val="737502"/>
                <a:satOff val="-91344"/>
                <a:lumOff val="56621"/>
                <a:alphaOff val="0"/>
                <a:shade val="51000"/>
                <a:satMod val="130000"/>
              </a:schemeClr>
            </a:gs>
            <a:gs pos="80000">
              <a:schemeClr val="accent4">
                <a:shade val="90000"/>
                <a:hueOff val="737502"/>
                <a:satOff val="-91344"/>
                <a:lumOff val="56621"/>
                <a:alphaOff val="0"/>
                <a:shade val="93000"/>
                <a:satMod val="130000"/>
              </a:schemeClr>
            </a:gs>
            <a:gs pos="100000">
              <a:schemeClr val="accent4">
                <a:shade val="90000"/>
                <a:hueOff val="737502"/>
                <a:satOff val="-91344"/>
                <a:lumOff val="566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rot="10800000">
        <a:off x="3153737" y="2176315"/>
        <a:ext cx="202444" cy="278249"/>
      </dsp:txXfrm>
    </dsp:sp>
    <dsp:sp modelId="{FEB6583C-01E9-4A28-A42B-B9044FAF4584}">
      <dsp:nvSpPr>
        <dsp:cNvPr id="0" name=""/>
        <dsp:cNvSpPr/>
      </dsp:nvSpPr>
      <dsp:spPr>
        <a:xfrm>
          <a:off x="1615842" y="1322464"/>
          <a:ext cx="1363969" cy="1363969"/>
        </a:xfrm>
        <a:prstGeom prst="ellipse">
          <a:avLst/>
        </a:prstGeom>
        <a:gradFill rotWithShape="0">
          <a:gsLst>
            <a:gs pos="0">
              <a:schemeClr val="accent4">
                <a:alpha val="90000"/>
                <a:hueOff val="0"/>
                <a:satOff val="0"/>
                <a:lumOff val="0"/>
                <a:alphaOff val="-40000"/>
                <a:shade val="51000"/>
                <a:satMod val="130000"/>
              </a:schemeClr>
            </a:gs>
            <a:gs pos="80000">
              <a:schemeClr val="accent4">
                <a:alpha val="90000"/>
                <a:hueOff val="0"/>
                <a:satOff val="0"/>
                <a:lumOff val="0"/>
                <a:alphaOff val="-40000"/>
                <a:shade val="93000"/>
                <a:satMod val="130000"/>
              </a:schemeClr>
            </a:gs>
            <a:gs pos="100000">
              <a:schemeClr val="accent4">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Building war files</a:t>
          </a:r>
        </a:p>
      </dsp:txBody>
      <dsp:txXfrm>
        <a:off x="1815591" y="1522213"/>
        <a:ext cx="964471" cy="964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CDEE3-DFC9-48B5-A86B-BB50F152E16C}">
      <dsp:nvSpPr>
        <dsp:cNvPr id="0" name=""/>
        <dsp:cNvSpPr/>
      </dsp:nvSpPr>
      <dsp:spPr>
        <a:xfrm>
          <a:off x="3432021" y="1912576"/>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Common Issues</a:t>
          </a:r>
        </a:p>
      </dsp:txBody>
      <dsp:txXfrm>
        <a:off x="3631770" y="2112325"/>
        <a:ext cx="964471" cy="964471"/>
      </dsp:txXfrm>
    </dsp:sp>
    <dsp:sp modelId="{19BD07A1-D0F8-4C6C-B753-4F42224F4771}">
      <dsp:nvSpPr>
        <dsp:cNvPr id="0" name=""/>
        <dsp:cNvSpPr/>
      </dsp:nvSpPr>
      <dsp:spPr>
        <a:xfrm rot="16200000">
          <a:off x="3969402" y="1416050"/>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012783" y="1552181"/>
        <a:ext cx="202444" cy="278249"/>
      </dsp:txXfrm>
    </dsp:sp>
    <dsp:sp modelId="{DDA11F70-2915-4359-B517-2F262497201F}">
      <dsp:nvSpPr>
        <dsp:cNvPr id="0" name=""/>
        <dsp:cNvSpPr/>
      </dsp:nvSpPr>
      <dsp:spPr>
        <a:xfrm>
          <a:off x="3432021" y="2934"/>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Building and testing modules</a:t>
          </a:r>
        </a:p>
      </dsp:txBody>
      <dsp:txXfrm>
        <a:off x="3631770" y="202683"/>
        <a:ext cx="964471" cy="964471"/>
      </dsp:txXfrm>
    </dsp:sp>
    <dsp:sp modelId="{D9812A2D-8E53-4BEC-B369-2530FB320764}">
      <dsp:nvSpPr>
        <dsp:cNvPr id="0" name=""/>
        <dsp:cNvSpPr/>
      </dsp:nvSpPr>
      <dsp:spPr>
        <a:xfrm rot="20520000">
          <a:off x="4869707" y="2070160"/>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871830" y="2176315"/>
        <a:ext cx="202444" cy="278249"/>
      </dsp:txXfrm>
    </dsp:sp>
    <dsp:sp modelId="{867415CE-78AB-4348-A6C9-AFBE108EA37E}">
      <dsp:nvSpPr>
        <dsp:cNvPr id="0" name=""/>
        <dsp:cNvSpPr/>
      </dsp:nvSpPr>
      <dsp:spPr>
        <a:xfrm>
          <a:off x="5248199" y="1322464"/>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Configuring multiple jars</a:t>
          </a:r>
        </a:p>
      </dsp:txBody>
      <dsp:txXfrm>
        <a:off x="5447948" y="1522213"/>
        <a:ext cx="964471" cy="964471"/>
      </dsp:txXfrm>
    </dsp:sp>
    <dsp:sp modelId="{46D39583-786D-46E5-A8DC-4BCD8E366AEC}">
      <dsp:nvSpPr>
        <dsp:cNvPr id="0" name=""/>
        <dsp:cNvSpPr/>
      </dsp:nvSpPr>
      <dsp:spPr>
        <a:xfrm rot="3240000">
          <a:off x="4525821" y="3128531"/>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543703" y="3186185"/>
        <a:ext cx="202444" cy="278249"/>
      </dsp:txXfrm>
    </dsp:sp>
    <dsp:sp modelId="{9103D459-1392-4CD1-8FE3-6E303C9578CD}">
      <dsp:nvSpPr>
        <dsp:cNvPr id="0" name=""/>
        <dsp:cNvSpPr/>
      </dsp:nvSpPr>
      <dsp:spPr>
        <a:xfrm>
          <a:off x="4554480" y="3457510"/>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Managing Dependencies</a:t>
          </a:r>
        </a:p>
      </dsp:txBody>
      <dsp:txXfrm>
        <a:off x="4754229" y="3657259"/>
        <a:ext cx="964471" cy="964471"/>
      </dsp:txXfrm>
    </dsp:sp>
    <dsp:sp modelId="{3B436475-59FE-4397-A6B7-87C119332D74}">
      <dsp:nvSpPr>
        <dsp:cNvPr id="0" name=""/>
        <dsp:cNvSpPr/>
      </dsp:nvSpPr>
      <dsp:spPr>
        <a:xfrm rot="7560000">
          <a:off x="3412983" y="3128531"/>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3481863" y="3186185"/>
        <a:ext cx="202444" cy="278249"/>
      </dsp:txXfrm>
    </dsp:sp>
    <dsp:sp modelId="{174A8185-01C0-4C1D-AF69-033DB3E3638A}">
      <dsp:nvSpPr>
        <dsp:cNvPr id="0" name=""/>
        <dsp:cNvSpPr/>
      </dsp:nvSpPr>
      <dsp:spPr>
        <a:xfrm>
          <a:off x="2309561" y="3457510"/>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Managing Project structure</a:t>
          </a:r>
        </a:p>
      </dsp:txBody>
      <dsp:txXfrm>
        <a:off x="2509310" y="3657259"/>
        <a:ext cx="964471" cy="964471"/>
      </dsp:txXfrm>
    </dsp:sp>
    <dsp:sp modelId="{253933F8-9E2B-417D-9D0D-5AF3B204628C}">
      <dsp:nvSpPr>
        <dsp:cNvPr id="0" name=""/>
        <dsp:cNvSpPr/>
      </dsp:nvSpPr>
      <dsp:spPr>
        <a:xfrm rot="11880000">
          <a:off x="3069098" y="2070160"/>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3153737" y="2176315"/>
        <a:ext cx="202444" cy="278249"/>
      </dsp:txXfrm>
    </dsp:sp>
    <dsp:sp modelId="{5A40CA82-EEA8-4583-A4D6-B12AD33D854E}">
      <dsp:nvSpPr>
        <dsp:cNvPr id="0" name=""/>
        <dsp:cNvSpPr/>
      </dsp:nvSpPr>
      <dsp:spPr>
        <a:xfrm>
          <a:off x="1615842" y="1322464"/>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Deploying</a:t>
          </a:r>
        </a:p>
      </dsp:txBody>
      <dsp:txXfrm>
        <a:off x="1815591" y="1522213"/>
        <a:ext cx="964471" cy="9644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4B55C-E456-421E-9414-7BF3B30A13A9}">
      <dsp:nvSpPr>
        <dsp:cNvPr id="0" name=""/>
        <dsp:cNvSpPr/>
      </dsp:nvSpPr>
      <dsp:spPr>
        <a:xfrm>
          <a:off x="138975" y="2627"/>
          <a:ext cx="2252960" cy="1351776"/>
        </a:xfrm>
        <a:prstGeom prst="roundRect">
          <a:avLst>
            <a:gd name="adj" fmla="val 10000"/>
          </a:avLst>
        </a:prstGeom>
        <a:gradFill rotWithShape="0">
          <a:gsLst>
            <a:gs pos="0">
              <a:schemeClr val="accent4">
                <a:alpha val="90000"/>
                <a:hueOff val="0"/>
                <a:satOff val="0"/>
                <a:lumOff val="0"/>
                <a:alphaOff val="0"/>
                <a:shade val="51000"/>
                <a:satMod val="130000"/>
              </a:schemeClr>
            </a:gs>
            <a:gs pos="80000">
              <a:schemeClr val="accent4">
                <a:alpha val="90000"/>
                <a:hueOff val="0"/>
                <a:satOff val="0"/>
                <a:lumOff val="0"/>
                <a:alphaOff val="0"/>
                <a:shade val="93000"/>
                <a:satMod val="130000"/>
              </a:schemeClr>
            </a:gs>
            <a:gs pos="100000">
              <a:schemeClr val="accent4">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compile</a:t>
          </a:r>
        </a:p>
        <a:p>
          <a:pPr marL="57150" lvl="1" indent="-57150" algn="l" defTabSz="488950">
            <a:lnSpc>
              <a:spcPct val="90000"/>
            </a:lnSpc>
            <a:spcBef>
              <a:spcPct val="0"/>
            </a:spcBef>
            <a:spcAft>
              <a:spcPct val="15000"/>
            </a:spcAft>
            <a:buChar char="•"/>
          </a:pPr>
          <a:r>
            <a:rPr lang="en-US" sz="1100" b="1" kern="1200" dirty="0"/>
            <a:t>Compiles the source code and the classes are placed in the target directory tree</a:t>
          </a:r>
          <a:r>
            <a:rPr lang="en-US" sz="1000" b="1" kern="1200" dirty="0"/>
            <a:t>.</a:t>
          </a:r>
        </a:p>
      </dsp:txBody>
      <dsp:txXfrm>
        <a:off x="178567" y="42219"/>
        <a:ext cx="2173776" cy="1272592"/>
      </dsp:txXfrm>
    </dsp:sp>
    <dsp:sp modelId="{74DE8DE0-8178-4130-B82C-2379B75410A7}">
      <dsp:nvSpPr>
        <dsp:cNvPr id="0" name=""/>
        <dsp:cNvSpPr/>
      </dsp:nvSpPr>
      <dsp:spPr>
        <a:xfrm>
          <a:off x="2590196" y="399148"/>
          <a:ext cx="477627" cy="558734"/>
        </a:xfrm>
        <a:prstGeom prst="rightArrow">
          <a:avLst>
            <a:gd name="adj1" fmla="val 60000"/>
            <a:gd name="adj2" fmla="val 50000"/>
          </a:avLst>
        </a:prstGeom>
        <a:gradFill rotWithShape="0">
          <a:gsLst>
            <a:gs pos="0">
              <a:schemeClr val="accent4">
                <a:shade val="90000"/>
                <a:hueOff val="0"/>
                <a:satOff val="0"/>
                <a:lumOff val="0"/>
                <a:alphaOff val="0"/>
                <a:shade val="51000"/>
                <a:satMod val="130000"/>
              </a:schemeClr>
            </a:gs>
            <a:gs pos="80000">
              <a:schemeClr val="accent4">
                <a:shade val="90000"/>
                <a:hueOff val="0"/>
                <a:satOff val="0"/>
                <a:lumOff val="0"/>
                <a:alphaOff val="0"/>
                <a:shade val="93000"/>
                <a:satMod val="130000"/>
              </a:schemeClr>
            </a:gs>
            <a:gs pos="100000">
              <a:schemeClr val="accent4">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590196" y="510895"/>
        <a:ext cx="334339" cy="335240"/>
      </dsp:txXfrm>
    </dsp:sp>
    <dsp:sp modelId="{2D991E34-D6DD-4B20-85F6-B032116E4EA2}">
      <dsp:nvSpPr>
        <dsp:cNvPr id="0" name=""/>
        <dsp:cNvSpPr/>
      </dsp:nvSpPr>
      <dsp:spPr>
        <a:xfrm>
          <a:off x="3293119" y="2627"/>
          <a:ext cx="2252960" cy="1351776"/>
        </a:xfrm>
        <a:prstGeom prst="roundRect">
          <a:avLst>
            <a:gd name="adj" fmla="val 10000"/>
          </a:avLst>
        </a:prstGeom>
        <a:gradFill rotWithShape="0">
          <a:gsLst>
            <a:gs pos="0">
              <a:schemeClr val="accent4">
                <a:alpha val="90000"/>
                <a:hueOff val="0"/>
                <a:satOff val="0"/>
                <a:lumOff val="0"/>
                <a:alphaOff val="-8000"/>
                <a:shade val="51000"/>
                <a:satMod val="130000"/>
              </a:schemeClr>
            </a:gs>
            <a:gs pos="80000">
              <a:schemeClr val="accent4">
                <a:alpha val="90000"/>
                <a:hueOff val="0"/>
                <a:satOff val="0"/>
                <a:lumOff val="0"/>
                <a:alphaOff val="-8000"/>
                <a:shade val="93000"/>
                <a:satMod val="130000"/>
              </a:schemeClr>
            </a:gs>
            <a:gs pos="100000">
              <a:schemeClr val="accent4">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test-compile </a:t>
          </a:r>
        </a:p>
        <a:p>
          <a:pPr marL="57150" lvl="1" indent="-57150" algn="l" defTabSz="488950">
            <a:lnSpc>
              <a:spcPct val="90000"/>
            </a:lnSpc>
            <a:spcBef>
              <a:spcPct val="0"/>
            </a:spcBef>
            <a:spcAft>
              <a:spcPct val="15000"/>
            </a:spcAft>
            <a:buChar char="•"/>
          </a:pPr>
          <a:r>
            <a:rPr lang="en-US" sz="1100" b="1" kern="1200" dirty="0"/>
            <a:t>Compiles the source code of the unit tests.</a:t>
          </a:r>
        </a:p>
      </dsp:txBody>
      <dsp:txXfrm>
        <a:off x="3332711" y="42219"/>
        <a:ext cx="2173776" cy="1272592"/>
      </dsp:txXfrm>
    </dsp:sp>
    <dsp:sp modelId="{51E64805-CA8E-4F0A-809C-9E21CAFDADED}">
      <dsp:nvSpPr>
        <dsp:cNvPr id="0" name=""/>
        <dsp:cNvSpPr/>
      </dsp:nvSpPr>
      <dsp:spPr>
        <a:xfrm>
          <a:off x="5744340" y="399148"/>
          <a:ext cx="477627" cy="558734"/>
        </a:xfrm>
        <a:prstGeom prst="rightArrow">
          <a:avLst>
            <a:gd name="adj1" fmla="val 60000"/>
            <a:gd name="adj2" fmla="val 50000"/>
          </a:avLst>
        </a:prstGeom>
        <a:gradFill rotWithShape="0">
          <a:gsLst>
            <a:gs pos="0">
              <a:schemeClr val="accent4">
                <a:shade val="90000"/>
                <a:hueOff val="184376"/>
                <a:satOff val="-22836"/>
                <a:lumOff val="14155"/>
                <a:alphaOff val="0"/>
                <a:shade val="51000"/>
                <a:satMod val="130000"/>
              </a:schemeClr>
            </a:gs>
            <a:gs pos="80000">
              <a:schemeClr val="accent4">
                <a:shade val="90000"/>
                <a:hueOff val="184376"/>
                <a:satOff val="-22836"/>
                <a:lumOff val="14155"/>
                <a:alphaOff val="0"/>
                <a:shade val="93000"/>
                <a:satMod val="130000"/>
              </a:schemeClr>
            </a:gs>
            <a:gs pos="100000">
              <a:schemeClr val="accent4">
                <a:shade val="90000"/>
                <a:hueOff val="184376"/>
                <a:satOff val="-22836"/>
                <a:lumOff val="1415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744340" y="510895"/>
        <a:ext cx="334339" cy="335240"/>
      </dsp:txXfrm>
    </dsp:sp>
    <dsp:sp modelId="{C7A36DF9-DE75-4C52-89D1-5B94736C4A5D}">
      <dsp:nvSpPr>
        <dsp:cNvPr id="0" name=""/>
        <dsp:cNvSpPr/>
      </dsp:nvSpPr>
      <dsp:spPr>
        <a:xfrm>
          <a:off x="6447264" y="2627"/>
          <a:ext cx="2252960" cy="1351776"/>
        </a:xfrm>
        <a:prstGeom prst="roundRect">
          <a:avLst>
            <a:gd name="adj" fmla="val 10000"/>
          </a:avLst>
        </a:prstGeom>
        <a:gradFill rotWithShape="0">
          <a:gsLst>
            <a:gs pos="0">
              <a:schemeClr val="accent4">
                <a:alpha val="90000"/>
                <a:hueOff val="0"/>
                <a:satOff val="0"/>
                <a:lumOff val="0"/>
                <a:alphaOff val="-16000"/>
                <a:shade val="51000"/>
                <a:satMod val="130000"/>
              </a:schemeClr>
            </a:gs>
            <a:gs pos="80000">
              <a:schemeClr val="accent4">
                <a:alpha val="90000"/>
                <a:hueOff val="0"/>
                <a:satOff val="0"/>
                <a:lumOff val="0"/>
                <a:alphaOff val="-16000"/>
                <a:shade val="93000"/>
                <a:satMod val="130000"/>
              </a:schemeClr>
            </a:gs>
            <a:gs pos="100000">
              <a:schemeClr val="accent4">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test</a:t>
          </a:r>
        </a:p>
        <a:p>
          <a:pPr marL="57150" lvl="1" indent="-57150" algn="l" defTabSz="488950">
            <a:lnSpc>
              <a:spcPct val="90000"/>
            </a:lnSpc>
            <a:spcBef>
              <a:spcPct val="0"/>
            </a:spcBef>
            <a:spcAft>
              <a:spcPct val="15000"/>
            </a:spcAft>
            <a:buChar char="•"/>
          </a:pPr>
          <a:r>
            <a:rPr lang="en-US" sz="1100" b="1" kern="1200" dirty="0"/>
            <a:t>Runs the compiled unit tests and verifies the results</a:t>
          </a:r>
        </a:p>
      </dsp:txBody>
      <dsp:txXfrm>
        <a:off x="6486856" y="42219"/>
        <a:ext cx="2173776" cy="1272592"/>
      </dsp:txXfrm>
    </dsp:sp>
    <dsp:sp modelId="{EE67A105-F8DD-4149-8756-88F3B877FD62}">
      <dsp:nvSpPr>
        <dsp:cNvPr id="0" name=""/>
        <dsp:cNvSpPr/>
      </dsp:nvSpPr>
      <dsp:spPr>
        <a:xfrm rot="5400000">
          <a:off x="7334930" y="1512110"/>
          <a:ext cx="477627" cy="558734"/>
        </a:xfrm>
        <a:prstGeom prst="rightArrow">
          <a:avLst>
            <a:gd name="adj1" fmla="val 60000"/>
            <a:gd name="adj2" fmla="val 50000"/>
          </a:avLst>
        </a:prstGeom>
        <a:gradFill rotWithShape="0">
          <a:gsLst>
            <a:gs pos="0">
              <a:schemeClr val="accent4">
                <a:shade val="90000"/>
                <a:hueOff val="368751"/>
                <a:satOff val="-45672"/>
                <a:lumOff val="28310"/>
                <a:alphaOff val="0"/>
                <a:shade val="51000"/>
                <a:satMod val="130000"/>
              </a:schemeClr>
            </a:gs>
            <a:gs pos="80000">
              <a:schemeClr val="accent4">
                <a:shade val="90000"/>
                <a:hueOff val="368751"/>
                <a:satOff val="-45672"/>
                <a:lumOff val="28310"/>
                <a:alphaOff val="0"/>
                <a:shade val="93000"/>
                <a:satMod val="130000"/>
              </a:schemeClr>
            </a:gs>
            <a:gs pos="100000">
              <a:schemeClr val="accent4">
                <a:shade val="90000"/>
                <a:hueOff val="368751"/>
                <a:satOff val="-45672"/>
                <a:lumOff val="2831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5400000">
        <a:off x="7406124" y="1552663"/>
        <a:ext cx="335240" cy="334339"/>
      </dsp:txXfrm>
    </dsp:sp>
    <dsp:sp modelId="{2F7DDF46-4374-46A6-899B-871E27F0F115}">
      <dsp:nvSpPr>
        <dsp:cNvPr id="0" name=""/>
        <dsp:cNvSpPr/>
      </dsp:nvSpPr>
      <dsp:spPr>
        <a:xfrm>
          <a:off x="6447264" y="2255587"/>
          <a:ext cx="2252960" cy="1351776"/>
        </a:xfrm>
        <a:prstGeom prst="roundRect">
          <a:avLst>
            <a:gd name="adj" fmla="val 10000"/>
          </a:avLst>
        </a:prstGeom>
        <a:gradFill rotWithShape="0">
          <a:gsLst>
            <a:gs pos="0">
              <a:schemeClr val="accent4">
                <a:alpha val="90000"/>
                <a:hueOff val="0"/>
                <a:satOff val="0"/>
                <a:lumOff val="0"/>
                <a:alphaOff val="-24000"/>
                <a:shade val="51000"/>
                <a:satMod val="130000"/>
              </a:schemeClr>
            </a:gs>
            <a:gs pos="80000">
              <a:schemeClr val="accent4">
                <a:alpha val="90000"/>
                <a:hueOff val="0"/>
                <a:satOff val="0"/>
                <a:lumOff val="0"/>
                <a:alphaOff val="-24000"/>
                <a:shade val="93000"/>
                <a:satMod val="130000"/>
              </a:schemeClr>
            </a:gs>
            <a:gs pos="100000">
              <a:schemeClr val="accent4">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package</a:t>
          </a:r>
        </a:p>
        <a:p>
          <a:pPr marL="57150" lvl="1" indent="-57150" algn="l" defTabSz="488950">
            <a:lnSpc>
              <a:spcPct val="90000"/>
            </a:lnSpc>
            <a:spcBef>
              <a:spcPct val="0"/>
            </a:spcBef>
            <a:spcAft>
              <a:spcPct val="15000"/>
            </a:spcAft>
            <a:buChar char="•"/>
          </a:pPr>
          <a:r>
            <a:rPr lang="en-US" sz="1100" b="1" kern="1200" dirty="0"/>
            <a:t>Bundles the executable binaries into a distribution archive such as jar or war</a:t>
          </a:r>
        </a:p>
      </dsp:txBody>
      <dsp:txXfrm>
        <a:off x="6486856" y="2295179"/>
        <a:ext cx="2173776" cy="1272592"/>
      </dsp:txXfrm>
    </dsp:sp>
    <dsp:sp modelId="{00EFA5EE-76E6-4A07-A6C7-6943BAD5B58B}">
      <dsp:nvSpPr>
        <dsp:cNvPr id="0" name=""/>
        <dsp:cNvSpPr/>
      </dsp:nvSpPr>
      <dsp:spPr>
        <a:xfrm rot="10800000">
          <a:off x="5771376" y="2652108"/>
          <a:ext cx="477627" cy="558734"/>
        </a:xfrm>
        <a:prstGeom prst="rightArrow">
          <a:avLst>
            <a:gd name="adj1" fmla="val 60000"/>
            <a:gd name="adj2" fmla="val 50000"/>
          </a:avLst>
        </a:prstGeom>
        <a:gradFill rotWithShape="0">
          <a:gsLst>
            <a:gs pos="0">
              <a:schemeClr val="accent4">
                <a:shade val="90000"/>
                <a:hueOff val="553127"/>
                <a:satOff val="-68508"/>
                <a:lumOff val="42466"/>
                <a:alphaOff val="0"/>
                <a:shade val="51000"/>
                <a:satMod val="130000"/>
              </a:schemeClr>
            </a:gs>
            <a:gs pos="80000">
              <a:schemeClr val="accent4">
                <a:shade val="90000"/>
                <a:hueOff val="553127"/>
                <a:satOff val="-68508"/>
                <a:lumOff val="42466"/>
                <a:alphaOff val="0"/>
                <a:shade val="93000"/>
                <a:satMod val="130000"/>
              </a:schemeClr>
            </a:gs>
            <a:gs pos="100000">
              <a:schemeClr val="accent4">
                <a:shade val="90000"/>
                <a:hueOff val="553127"/>
                <a:satOff val="-68508"/>
                <a:lumOff val="4246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10800000">
        <a:off x="5914664" y="2763855"/>
        <a:ext cx="334339" cy="335240"/>
      </dsp:txXfrm>
    </dsp:sp>
    <dsp:sp modelId="{13F15707-CA93-49D8-9BDC-A097F7DD0B2B}">
      <dsp:nvSpPr>
        <dsp:cNvPr id="0" name=""/>
        <dsp:cNvSpPr/>
      </dsp:nvSpPr>
      <dsp:spPr>
        <a:xfrm>
          <a:off x="3293119" y="2255587"/>
          <a:ext cx="2252960" cy="1351776"/>
        </a:xfrm>
        <a:prstGeom prst="roundRect">
          <a:avLst>
            <a:gd name="adj" fmla="val 10000"/>
          </a:avLst>
        </a:prstGeom>
        <a:gradFill rotWithShape="0">
          <a:gsLst>
            <a:gs pos="0">
              <a:schemeClr val="accent4">
                <a:alpha val="90000"/>
                <a:hueOff val="0"/>
                <a:satOff val="0"/>
                <a:lumOff val="0"/>
                <a:alphaOff val="-32000"/>
                <a:shade val="51000"/>
                <a:satMod val="130000"/>
              </a:schemeClr>
            </a:gs>
            <a:gs pos="80000">
              <a:schemeClr val="accent4">
                <a:alpha val="90000"/>
                <a:hueOff val="0"/>
                <a:satOff val="0"/>
                <a:lumOff val="0"/>
                <a:alphaOff val="-32000"/>
                <a:shade val="93000"/>
                <a:satMod val="130000"/>
              </a:schemeClr>
            </a:gs>
            <a:gs pos="100000">
              <a:schemeClr val="accent4">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install</a:t>
          </a:r>
        </a:p>
        <a:p>
          <a:pPr marL="57150" lvl="1" indent="-57150" algn="l" defTabSz="488950">
            <a:lnSpc>
              <a:spcPct val="90000"/>
            </a:lnSpc>
            <a:spcBef>
              <a:spcPct val="0"/>
            </a:spcBef>
            <a:spcAft>
              <a:spcPct val="15000"/>
            </a:spcAft>
            <a:buChar char="•"/>
          </a:pPr>
          <a:r>
            <a:rPr lang="en-US" sz="1100" b="1" kern="1200" dirty="0"/>
            <a:t>Adds the archive to the local Maven directory. Thus making it available for any other module dependent on it.</a:t>
          </a:r>
        </a:p>
      </dsp:txBody>
      <dsp:txXfrm>
        <a:off x="3332711" y="2295179"/>
        <a:ext cx="2173776" cy="1272592"/>
      </dsp:txXfrm>
    </dsp:sp>
    <dsp:sp modelId="{8DA32EEE-F2A5-44AE-A0E1-B5990D8FC9FD}">
      <dsp:nvSpPr>
        <dsp:cNvPr id="0" name=""/>
        <dsp:cNvSpPr/>
      </dsp:nvSpPr>
      <dsp:spPr>
        <a:xfrm rot="10800000">
          <a:off x="2617231" y="2652108"/>
          <a:ext cx="477627" cy="558734"/>
        </a:xfrm>
        <a:prstGeom prst="rightArrow">
          <a:avLst>
            <a:gd name="adj1" fmla="val 60000"/>
            <a:gd name="adj2" fmla="val 50000"/>
          </a:avLst>
        </a:prstGeom>
        <a:gradFill rotWithShape="0">
          <a:gsLst>
            <a:gs pos="0">
              <a:schemeClr val="accent4">
                <a:shade val="90000"/>
                <a:hueOff val="737502"/>
                <a:satOff val="-91344"/>
                <a:lumOff val="56621"/>
                <a:alphaOff val="0"/>
                <a:shade val="51000"/>
                <a:satMod val="130000"/>
              </a:schemeClr>
            </a:gs>
            <a:gs pos="80000">
              <a:schemeClr val="accent4">
                <a:shade val="90000"/>
                <a:hueOff val="737502"/>
                <a:satOff val="-91344"/>
                <a:lumOff val="56621"/>
                <a:alphaOff val="0"/>
                <a:shade val="93000"/>
                <a:satMod val="130000"/>
              </a:schemeClr>
            </a:gs>
            <a:gs pos="100000">
              <a:schemeClr val="accent4">
                <a:shade val="90000"/>
                <a:hueOff val="737502"/>
                <a:satOff val="-91344"/>
                <a:lumOff val="5662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10800000">
        <a:off x="2760519" y="2763855"/>
        <a:ext cx="334339" cy="335240"/>
      </dsp:txXfrm>
    </dsp:sp>
    <dsp:sp modelId="{86205601-93D3-479F-AE4E-62DD24BC4117}">
      <dsp:nvSpPr>
        <dsp:cNvPr id="0" name=""/>
        <dsp:cNvSpPr/>
      </dsp:nvSpPr>
      <dsp:spPr>
        <a:xfrm>
          <a:off x="138975" y="2255587"/>
          <a:ext cx="2252960" cy="1351776"/>
        </a:xfrm>
        <a:prstGeom prst="roundRect">
          <a:avLst>
            <a:gd name="adj" fmla="val 10000"/>
          </a:avLst>
        </a:prstGeom>
        <a:gradFill rotWithShape="0">
          <a:gsLst>
            <a:gs pos="0">
              <a:schemeClr val="accent4">
                <a:alpha val="90000"/>
                <a:hueOff val="0"/>
                <a:satOff val="0"/>
                <a:lumOff val="0"/>
                <a:alphaOff val="-40000"/>
                <a:shade val="51000"/>
                <a:satMod val="130000"/>
              </a:schemeClr>
            </a:gs>
            <a:gs pos="80000">
              <a:schemeClr val="accent4">
                <a:alpha val="90000"/>
                <a:hueOff val="0"/>
                <a:satOff val="0"/>
                <a:lumOff val="0"/>
                <a:alphaOff val="-40000"/>
                <a:shade val="93000"/>
                <a:satMod val="130000"/>
              </a:schemeClr>
            </a:gs>
            <a:gs pos="100000">
              <a:schemeClr val="accent4">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deploy</a:t>
          </a:r>
        </a:p>
        <a:p>
          <a:pPr marL="57150" lvl="1" indent="-57150" algn="l" defTabSz="488950">
            <a:lnSpc>
              <a:spcPct val="90000"/>
            </a:lnSpc>
            <a:spcBef>
              <a:spcPct val="0"/>
            </a:spcBef>
            <a:spcAft>
              <a:spcPct val="15000"/>
            </a:spcAft>
            <a:buChar char="•"/>
          </a:pPr>
          <a:r>
            <a:rPr lang="en-US" sz="1100" b="1" kern="1200" dirty="0"/>
            <a:t>Adds the archive to the remote Maven directory. Thus making the artifact available to a larger audience.</a:t>
          </a:r>
        </a:p>
      </dsp:txBody>
      <dsp:txXfrm>
        <a:off x="178567" y="2295179"/>
        <a:ext cx="2173776" cy="12725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885A0-C03D-4509-AC2A-692BB6BA803A}">
      <dsp:nvSpPr>
        <dsp:cNvPr id="0" name=""/>
        <dsp:cNvSpPr/>
      </dsp:nvSpPr>
      <dsp:spPr>
        <a:xfrm>
          <a:off x="4258" y="1293324"/>
          <a:ext cx="1320022" cy="1172551"/>
        </a:xfrm>
        <a:prstGeom prst="roundRect">
          <a:avLst>
            <a:gd name="adj" fmla="val 10000"/>
          </a:avLst>
        </a:prstGeom>
        <a:gradFill rotWithShape="0">
          <a:gsLst>
            <a:gs pos="0">
              <a:schemeClr val="accent4">
                <a:alpha val="90000"/>
                <a:hueOff val="0"/>
                <a:satOff val="0"/>
                <a:lumOff val="0"/>
                <a:alphaOff val="0"/>
                <a:shade val="51000"/>
                <a:satMod val="130000"/>
              </a:schemeClr>
            </a:gs>
            <a:gs pos="80000">
              <a:schemeClr val="accent4">
                <a:alpha val="90000"/>
                <a:hueOff val="0"/>
                <a:satOff val="0"/>
                <a:lumOff val="0"/>
                <a:alphaOff val="0"/>
                <a:shade val="93000"/>
                <a:satMod val="130000"/>
              </a:schemeClr>
            </a:gs>
            <a:gs pos="100000">
              <a:schemeClr val="accent4">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Create the archetype</a:t>
          </a:r>
          <a:endParaRPr lang="en-US" sz="1800" kern="1200" dirty="0"/>
        </a:p>
      </dsp:txBody>
      <dsp:txXfrm>
        <a:off x="38601" y="1327667"/>
        <a:ext cx="1251336" cy="1103865"/>
      </dsp:txXfrm>
    </dsp:sp>
    <dsp:sp modelId="{9B4A8C1E-4272-4A0B-8D43-0EBB41E98BD1}">
      <dsp:nvSpPr>
        <dsp:cNvPr id="0" name=""/>
        <dsp:cNvSpPr/>
      </dsp:nvSpPr>
      <dsp:spPr>
        <a:xfrm>
          <a:off x="1456283" y="1715917"/>
          <a:ext cx="279844" cy="327365"/>
        </a:xfrm>
        <a:prstGeom prst="rightArrow">
          <a:avLst>
            <a:gd name="adj1" fmla="val 60000"/>
            <a:gd name="adj2" fmla="val 50000"/>
          </a:avLst>
        </a:prstGeom>
        <a:gradFill rotWithShape="0">
          <a:gsLst>
            <a:gs pos="0">
              <a:schemeClr val="accent4">
                <a:shade val="90000"/>
                <a:hueOff val="0"/>
                <a:satOff val="0"/>
                <a:lumOff val="0"/>
                <a:alphaOff val="0"/>
                <a:shade val="51000"/>
                <a:satMod val="130000"/>
              </a:schemeClr>
            </a:gs>
            <a:gs pos="80000">
              <a:schemeClr val="accent4">
                <a:shade val="90000"/>
                <a:hueOff val="0"/>
                <a:satOff val="0"/>
                <a:lumOff val="0"/>
                <a:alphaOff val="0"/>
                <a:shade val="93000"/>
                <a:satMod val="130000"/>
              </a:schemeClr>
            </a:gs>
            <a:gs pos="100000">
              <a:schemeClr val="accent4">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56283" y="1781390"/>
        <a:ext cx="195891" cy="196419"/>
      </dsp:txXfrm>
    </dsp:sp>
    <dsp:sp modelId="{9A0BB99E-1F85-4CC8-BBCA-B76E629F4F53}">
      <dsp:nvSpPr>
        <dsp:cNvPr id="0" name=""/>
        <dsp:cNvSpPr/>
      </dsp:nvSpPr>
      <dsp:spPr>
        <a:xfrm>
          <a:off x="1852289" y="1293324"/>
          <a:ext cx="1320022" cy="1172551"/>
        </a:xfrm>
        <a:prstGeom prst="roundRect">
          <a:avLst>
            <a:gd name="adj" fmla="val 10000"/>
          </a:avLst>
        </a:prstGeom>
        <a:gradFill rotWithShape="0">
          <a:gsLst>
            <a:gs pos="0">
              <a:schemeClr val="accent4">
                <a:alpha val="90000"/>
                <a:hueOff val="0"/>
                <a:satOff val="0"/>
                <a:lumOff val="0"/>
                <a:alphaOff val="-10000"/>
                <a:shade val="51000"/>
                <a:satMod val="130000"/>
              </a:schemeClr>
            </a:gs>
            <a:gs pos="80000">
              <a:schemeClr val="accent4">
                <a:alpha val="90000"/>
                <a:hueOff val="0"/>
                <a:satOff val="0"/>
                <a:lumOff val="0"/>
                <a:alphaOff val="-10000"/>
                <a:shade val="93000"/>
                <a:satMod val="130000"/>
              </a:schemeClr>
            </a:gs>
            <a:gs pos="100000">
              <a:schemeClr val="accent4">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Create the source files</a:t>
          </a:r>
          <a:endParaRPr lang="en-US" sz="1800" kern="1200" dirty="0"/>
        </a:p>
      </dsp:txBody>
      <dsp:txXfrm>
        <a:off x="1886632" y="1327667"/>
        <a:ext cx="1251336" cy="1103865"/>
      </dsp:txXfrm>
    </dsp:sp>
    <dsp:sp modelId="{86C49FCC-7F20-44E0-9D40-899B9688DB79}">
      <dsp:nvSpPr>
        <dsp:cNvPr id="0" name=""/>
        <dsp:cNvSpPr/>
      </dsp:nvSpPr>
      <dsp:spPr>
        <a:xfrm>
          <a:off x="3304314" y="1715917"/>
          <a:ext cx="279844" cy="327365"/>
        </a:xfrm>
        <a:prstGeom prst="rightArrow">
          <a:avLst>
            <a:gd name="adj1" fmla="val 60000"/>
            <a:gd name="adj2" fmla="val 50000"/>
          </a:avLst>
        </a:prstGeom>
        <a:gradFill rotWithShape="0">
          <a:gsLst>
            <a:gs pos="0">
              <a:schemeClr val="accent4">
                <a:shade val="90000"/>
                <a:hueOff val="245834"/>
                <a:satOff val="-30448"/>
                <a:lumOff val="18874"/>
                <a:alphaOff val="0"/>
                <a:shade val="51000"/>
                <a:satMod val="130000"/>
              </a:schemeClr>
            </a:gs>
            <a:gs pos="80000">
              <a:schemeClr val="accent4">
                <a:shade val="90000"/>
                <a:hueOff val="245834"/>
                <a:satOff val="-30448"/>
                <a:lumOff val="18874"/>
                <a:alphaOff val="0"/>
                <a:shade val="93000"/>
                <a:satMod val="130000"/>
              </a:schemeClr>
            </a:gs>
            <a:gs pos="100000">
              <a:schemeClr val="accent4">
                <a:shade val="90000"/>
                <a:hueOff val="245834"/>
                <a:satOff val="-30448"/>
                <a:lumOff val="1887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04314" y="1781390"/>
        <a:ext cx="195891" cy="196419"/>
      </dsp:txXfrm>
    </dsp:sp>
    <dsp:sp modelId="{3FB019DC-02F4-496C-B8AC-C5BA8B47C9BC}">
      <dsp:nvSpPr>
        <dsp:cNvPr id="0" name=""/>
        <dsp:cNvSpPr/>
      </dsp:nvSpPr>
      <dsp:spPr>
        <a:xfrm>
          <a:off x="3700321" y="1293324"/>
          <a:ext cx="1320022" cy="1172551"/>
        </a:xfrm>
        <a:prstGeom prst="roundRect">
          <a:avLst>
            <a:gd name="adj" fmla="val 10000"/>
          </a:avLst>
        </a:prstGeom>
        <a:gradFill rotWithShape="0">
          <a:gsLst>
            <a:gs pos="0">
              <a:schemeClr val="accent4">
                <a:alpha val="90000"/>
                <a:hueOff val="0"/>
                <a:satOff val="0"/>
                <a:lumOff val="0"/>
                <a:alphaOff val="-20000"/>
                <a:shade val="51000"/>
                <a:satMod val="130000"/>
              </a:schemeClr>
            </a:gs>
            <a:gs pos="80000">
              <a:schemeClr val="accent4">
                <a:alpha val="90000"/>
                <a:hueOff val="0"/>
                <a:satOff val="0"/>
                <a:lumOff val="0"/>
                <a:alphaOff val="-20000"/>
                <a:shade val="93000"/>
                <a:satMod val="130000"/>
              </a:schemeClr>
            </a:gs>
            <a:gs pos="100000">
              <a:schemeClr val="accent4">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Create the test files</a:t>
          </a:r>
          <a:endParaRPr lang="en-US" sz="1800" kern="1200" dirty="0"/>
        </a:p>
      </dsp:txBody>
      <dsp:txXfrm>
        <a:off x="3734664" y="1327667"/>
        <a:ext cx="1251336" cy="1103865"/>
      </dsp:txXfrm>
    </dsp:sp>
    <dsp:sp modelId="{5AD26619-4336-4863-9098-229C6FBAAB91}">
      <dsp:nvSpPr>
        <dsp:cNvPr id="0" name=""/>
        <dsp:cNvSpPr/>
      </dsp:nvSpPr>
      <dsp:spPr>
        <a:xfrm>
          <a:off x="5152346" y="1715917"/>
          <a:ext cx="279844" cy="327365"/>
        </a:xfrm>
        <a:prstGeom prst="rightArrow">
          <a:avLst>
            <a:gd name="adj1" fmla="val 60000"/>
            <a:gd name="adj2" fmla="val 50000"/>
          </a:avLst>
        </a:prstGeom>
        <a:gradFill rotWithShape="0">
          <a:gsLst>
            <a:gs pos="0">
              <a:schemeClr val="accent4">
                <a:shade val="90000"/>
                <a:hueOff val="491668"/>
                <a:satOff val="-60896"/>
                <a:lumOff val="37747"/>
                <a:alphaOff val="0"/>
                <a:shade val="51000"/>
                <a:satMod val="130000"/>
              </a:schemeClr>
            </a:gs>
            <a:gs pos="80000">
              <a:schemeClr val="accent4">
                <a:shade val="90000"/>
                <a:hueOff val="491668"/>
                <a:satOff val="-60896"/>
                <a:lumOff val="37747"/>
                <a:alphaOff val="0"/>
                <a:shade val="93000"/>
                <a:satMod val="130000"/>
              </a:schemeClr>
            </a:gs>
            <a:gs pos="100000">
              <a:schemeClr val="accent4">
                <a:shade val="90000"/>
                <a:hueOff val="491668"/>
                <a:satOff val="-60896"/>
                <a:lumOff val="377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52346" y="1781390"/>
        <a:ext cx="195891" cy="196419"/>
      </dsp:txXfrm>
    </dsp:sp>
    <dsp:sp modelId="{FB1D9326-3F35-401A-81D2-3F8733867842}">
      <dsp:nvSpPr>
        <dsp:cNvPr id="0" name=""/>
        <dsp:cNvSpPr/>
      </dsp:nvSpPr>
      <dsp:spPr>
        <a:xfrm>
          <a:off x="5548353" y="1293324"/>
          <a:ext cx="1320022" cy="1172551"/>
        </a:xfrm>
        <a:prstGeom prst="roundRect">
          <a:avLst>
            <a:gd name="adj" fmla="val 10000"/>
          </a:avLst>
        </a:prstGeom>
        <a:gradFill rotWithShape="0">
          <a:gsLst>
            <a:gs pos="0">
              <a:schemeClr val="accent4">
                <a:alpha val="90000"/>
                <a:hueOff val="0"/>
                <a:satOff val="0"/>
                <a:lumOff val="0"/>
                <a:alphaOff val="-30000"/>
                <a:shade val="51000"/>
                <a:satMod val="130000"/>
              </a:schemeClr>
            </a:gs>
            <a:gs pos="80000">
              <a:schemeClr val="accent4">
                <a:alpha val="90000"/>
                <a:hueOff val="0"/>
                <a:satOff val="0"/>
                <a:lumOff val="0"/>
                <a:alphaOff val="-30000"/>
                <a:shade val="93000"/>
                <a:satMod val="130000"/>
              </a:schemeClr>
            </a:gs>
            <a:gs pos="100000">
              <a:schemeClr val="accent4">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Open pom.xml and review the </a:t>
          </a:r>
          <a:r>
            <a:rPr lang="en-US" sz="1800" b="0" kern="1200" dirty="0" err="1"/>
            <a:t>plugins</a:t>
          </a:r>
          <a:endParaRPr lang="en-US" sz="1800" b="0" kern="1200" dirty="0"/>
        </a:p>
      </dsp:txBody>
      <dsp:txXfrm>
        <a:off x="5582696" y="1327667"/>
        <a:ext cx="1251336" cy="1103865"/>
      </dsp:txXfrm>
    </dsp:sp>
    <dsp:sp modelId="{08FE6DA8-1A52-4AC4-A26E-61110037C74A}">
      <dsp:nvSpPr>
        <dsp:cNvPr id="0" name=""/>
        <dsp:cNvSpPr/>
      </dsp:nvSpPr>
      <dsp:spPr>
        <a:xfrm>
          <a:off x="7000378" y="1715917"/>
          <a:ext cx="279844" cy="327365"/>
        </a:xfrm>
        <a:prstGeom prst="rightArrow">
          <a:avLst>
            <a:gd name="adj1" fmla="val 60000"/>
            <a:gd name="adj2" fmla="val 50000"/>
          </a:avLst>
        </a:prstGeom>
        <a:gradFill rotWithShape="0">
          <a:gsLst>
            <a:gs pos="0">
              <a:schemeClr val="accent4">
                <a:shade val="90000"/>
                <a:hueOff val="737502"/>
                <a:satOff val="-91344"/>
                <a:lumOff val="56621"/>
                <a:alphaOff val="0"/>
                <a:shade val="51000"/>
                <a:satMod val="130000"/>
              </a:schemeClr>
            </a:gs>
            <a:gs pos="80000">
              <a:schemeClr val="accent4">
                <a:shade val="90000"/>
                <a:hueOff val="737502"/>
                <a:satOff val="-91344"/>
                <a:lumOff val="56621"/>
                <a:alphaOff val="0"/>
                <a:shade val="93000"/>
                <a:satMod val="130000"/>
              </a:schemeClr>
            </a:gs>
            <a:gs pos="100000">
              <a:schemeClr val="accent4">
                <a:shade val="90000"/>
                <a:hueOff val="737502"/>
                <a:satOff val="-91344"/>
                <a:lumOff val="5662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00378" y="1781390"/>
        <a:ext cx="195891" cy="196419"/>
      </dsp:txXfrm>
    </dsp:sp>
    <dsp:sp modelId="{34D3FB8A-B8F9-4169-8825-292E397E8B7D}">
      <dsp:nvSpPr>
        <dsp:cNvPr id="0" name=""/>
        <dsp:cNvSpPr/>
      </dsp:nvSpPr>
      <dsp:spPr>
        <a:xfrm>
          <a:off x="7396385" y="1293324"/>
          <a:ext cx="1320022" cy="1172551"/>
        </a:xfrm>
        <a:prstGeom prst="roundRect">
          <a:avLst>
            <a:gd name="adj" fmla="val 10000"/>
          </a:avLst>
        </a:prstGeom>
        <a:gradFill rotWithShape="0">
          <a:gsLst>
            <a:gs pos="0">
              <a:schemeClr val="accent4">
                <a:alpha val="90000"/>
                <a:hueOff val="0"/>
                <a:satOff val="0"/>
                <a:lumOff val="0"/>
                <a:alphaOff val="-40000"/>
                <a:shade val="51000"/>
                <a:satMod val="130000"/>
              </a:schemeClr>
            </a:gs>
            <a:gs pos="80000">
              <a:schemeClr val="accent4">
                <a:alpha val="90000"/>
                <a:hueOff val="0"/>
                <a:satOff val="0"/>
                <a:lumOff val="0"/>
                <a:alphaOff val="-40000"/>
                <a:shade val="93000"/>
                <a:satMod val="130000"/>
              </a:schemeClr>
            </a:gs>
            <a:gs pos="100000">
              <a:schemeClr val="accent4">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Execute build</a:t>
          </a:r>
          <a:endParaRPr lang="en-US" sz="1800" kern="1200" dirty="0"/>
        </a:p>
      </dsp:txBody>
      <dsp:txXfrm>
        <a:off x="7430728" y="1327667"/>
        <a:ext cx="1251336" cy="1103865"/>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2022-06-24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6/24/2022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Faculty Notes:</a:t>
            </a:r>
          </a:p>
          <a:p>
            <a:r>
              <a:rPr lang="en-US" sz="1200" b="0" i="0" kern="1200" dirty="0">
                <a:solidFill>
                  <a:schemeClr val="tx1"/>
                </a:solidFill>
                <a:latin typeface="+mn-lt"/>
                <a:ea typeface="+mn-ea"/>
                <a:cs typeface="+mn-cs"/>
              </a:rPr>
              <a:t>Building a Java web application is very hard and can be a very tedious task. Typical build steps are as follows:</a:t>
            </a:r>
          </a:p>
          <a:p>
            <a:r>
              <a:rPr lang="en-US" sz="1200" b="0" i="0" kern="1200" dirty="0">
                <a:solidFill>
                  <a:schemeClr val="tx1"/>
                </a:solidFill>
                <a:latin typeface="+mn-lt"/>
                <a:ea typeface="+mn-ea"/>
                <a:cs typeface="+mn-cs"/>
              </a:rPr>
              <a:t>* Compiling all source files. Copying all class files to a temporary directory.</a:t>
            </a:r>
          </a:p>
          <a:p>
            <a:r>
              <a:rPr lang="en-US" sz="1200" b="0" i="0" kern="1200" dirty="0">
                <a:solidFill>
                  <a:schemeClr val="tx1"/>
                </a:solidFill>
                <a:latin typeface="+mn-lt"/>
                <a:ea typeface="+mn-ea"/>
                <a:cs typeface="+mn-cs"/>
              </a:rPr>
              <a:t>* Compiling unit test source codes and then run unit tests. Stopping the build process if a unit test fails.</a:t>
            </a:r>
          </a:p>
          <a:p>
            <a:r>
              <a:rPr lang="en-US" sz="1200" b="0" i="0" kern="1200" dirty="0">
                <a:solidFill>
                  <a:schemeClr val="tx1"/>
                </a:solidFill>
                <a:latin typeface="+mn-lt"/>
                <a:ea typeface="+mn-ea"/>
                <a:cs typeface="+mn-cs"/>
              </a:rPr>
              <a:t>* Transferring other required files (xml, properties, etc) to the temporary directory.</a:t>
            </a:r>
          </a:p>
          <a:p>
            <a:r>
              <a:rPr lang="en-US" sz="1200" b="0" i="0" kern="1200" dirty="0">
                <a:solidFill>
                  <a:schemeClr val="tx1"/>
                </a:solidFill>
                <a:latin typeface="+mn-lt"/>
                <a:ea typeface="+mn-ea"/>
                <a:cs typeface="+mn-cs"/>
              </a:rPr>
              <a:t>* Copying all the web content files.</a:t>
            </a:r>
          </a:p>
          <a:p>
            <a:r>
              <a:rPr lang="en-US" sz="1200" b="0" i="0" kern="1200" dirty="0">
                <a:solidFill>
                  <a:schemeClr val="tx1"/>
                </a:solidFill>
                <a:latin typeface="+mn-lt"/>
                <a:ea typeface="+mn-ea"/>
                <a:cs typeface="+mn-cs"/>
              </a:rPr>
              <a:t>* Building the war file.</a:t>
            </a:r>
          </a:p>
          <a:p>
            <a:endParaRPr lang="en-US" dirty="0"/>
          </a:p>
          <a:p>
            <a:r>
              <a:rPr lang="en-US" dirty="0"/>
              <a:t>Participant Notes:</a:t>
            </a:r>
          </a:p>
          <a:p>
            <a:r>
              <a:rPr lang="en-US" dirty="0"/>
              <a:t>We have created several Java applications till now in the course. We</a:t>
            </a:r>
            <a:r>
              <a:rPr lang="en-US" baseline="0" dirty="0"/>
              <a:t> managed the build steps manually till now. However, when we deal large enterprise applications building the application and taking care of the dependencies could become very tedious</a:t>
            </a:r>
          </a:p>
          <a:p>
            <a:endParaRPr lang="en-US" baseline="0" dirty="0"/>
          </a:p>
          <a:p>
            <a:r>
              <a:rPr lang="en-US" baseline="0" dirty="0"/>
              <a:t>Transition:</a:t>
            </a:r>
          </a:p>
          <a:p>
            <a:r>
              <a:rPr lang="en-US" baseline="0" dirty="0"/>
              <a:t>Let’s have a look at some of the common issues</a:t>
            </a:r>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a:t>
            </a:fld>
            <a:endParaRPr lang="en-US"/>
          </a:p>
        </p:txBody>
      </p:sp>
    </p:spTree>
    <p:extLst>
      <p:ext uri="{BB962C8B-B14F-4D97-AF65-F5344CB8AC3E}">
        <p14:creationId xmlns:p14="http://schemas.microsoft.com/office/powerpoint/2010/main" val="407182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hdr" sz="quarter"/>
          </p:nvPr>
        </p:nvSpPr>
        <p:spPr>
          <a:noFill/>
        </p:spPr>
        <p:txBody>
          <a:bodyPr/>
          <a:lstStyle/>
          <a:p>
            <a:r>
              <a:rPr lang="en-US"/>
              <a:t>Solutions Engineering Fundamentals: Java</a:t>
            </a:r>
          </a:p>
        </p:txBody>
      </p:sp>
      <p:sp>
        <p:nvSpPr>
          <p:cNvPr id="37891"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37892" name="Rectangle 2"/>
          <p:cNvSpPr>
            <a:spLocks noGrp="1" noRot="1" noChangeAspect="1" noChangeArrowheads="1" noTextEdit="1"/>
          </p:cNvSpPr>
          <p:nvPr>
            <p:ph type="sldImg"/>
          </p:nvPr>
        </p:nvSpPr>
        <p:spPr>
          <a:xfrm>
            <a:off x="2071688" y="692150"/>
            <a:ext cx="2733675" cy="2051050"/>
          </a:xfrm>
          <a:ln/>
        </p:spPr>
      </p:sp>
      <p:sp>
        <p:nvSpPr>
          <p:cNvPr id="37893" name="Rectangle 3"/>
          <p:cNvSpPr>
            <a:spLocks noGrp="1" noChangeArrowheads="1"/>
          </p:cNvSpPr>
          <p:nvPr>
            <p:ph type="body" idx="1"/>
          </p:nvPr>
        </p:nvSpPr>
        <p:spPr>
          <a:noFill/>
          <a:ln w="9525"/>
        </p:spPr>
        <p:txBody>
          <a:bodyPr/>
          <a:lstStyle/>
          <a:p>
            <a:r>
              <a:rPr lang="en-US" b="1" dirty="0"/>
              <a:t>Faculty Notes:</a:t>
            </a:r>
          </a:p>
          <a:p>
            <a:r>
              <a:rPr lang="en-US" dirty="0"/>
              <a:t>POM is Maven’s understanding of your particular project.</a:t>
            </a:r>
          </a:p>
          <a:p>
            <a:r>
              <a:rPr lang="en-US" dirty="0"/>
              <a:t>Dependencies are specified as a part of pom.xml file. Maven resolves project dependencies according to it’s dependency management model. Maven 2 looks for dependent components in local and global repositories. In Maven terminology, the dependent components are known as artifacts. Artifacts resolved in remote repositories are download to the local repository. </a:t>
            </a:r>
          </a:p>
          <a:p>
            <a:r>
              <a:rPr lang="en-US" dirty="0"/>
              <a:t>Maven 2 can deal with transitive dependencies also. That is, Maven 2 works perfectly when resolving dependencies that your dependencies depend on. </a:t>
            </a:r>
          </a:p>
          <a:p>
            <a:r>
              <a:rPr lang="en-US" dirty="0"/>
              <a:t>All file handling tasks are performed by the Maven engine through plug-ins. Plug-ins are configured and described in the pom.xml file. The plug-ins are handled as artifacts by the dependency management model and are downloaded on demand. Each plug-in can be associated with various phases of a life cycle.</a:t>
            </a:r>
          </a:p>
          <a:p>
            <a:endParaRPr lang="en-US" dirty="0"/>
          </a:p>
        </p:txBody>
      </p:sp>
    </p:spTree>
    <p:extLst>
      <p:ext uri="{BB962C8B-B14F-4D97-AF65-F5344CB8AC3E}">
        <p14:creationId xmlns:p14="http://schemas.microsoft.com/office/powerpoint/2010/main" val="1357349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hdr" sz="quarter"/>
          </p:nvPr>
        </p:nvSpPr>
        <p:spPr>
          <a:noFill/>
        </p:spPr>
        <p:txBody>
          <a:bodyPr/>
          <a:lstStyle/>
          <a:p>
            <a:r>
              <a:rPr lang="en-US"/>
              <a:t>Solutions Engineering Fundamentals: Java</a:t>
            </a:r>
          </a:p>
        </p:txBody>
      </p:sp>
      <p:sp>
        <p:nvSpPr>
          <p:cNvPr id="40963"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40964" name="Rectangle 2"/>
          <p:cNvSpPr>
            <a:spLocks noGrp="1" noRot="1" noChangeAspect="1" noChangeArrowheads="1" noTextEdit="1"/>
          </p:cNvSpPr>
          <p:nvPr>
            <p:ph type="sldImg"/>
          </p:nvPr>
        </p:nvSpPr>
        <p:spPr>
          <a:xfrm>
            <a:off x="2071688" y="692150"/>
            <a:ext cx="2733675" cy="2051050"/>
          </a:xfrm>
          <a:ln/>
        </p:spPr>
      </p:sp>
      <p:sp>
        <p:nvSpPr>
          <p:cNvPr id="40965"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2657669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hdr" sz="quarter"/>
          </p:nvPr>
        </p:nvSpPr>
        <p:spPr>
          <a:noFill/>
        </p:spPr>
        <p:txBody>
          <a:bodyPr/>
          <a:lstStyle/>
          <a:p>
            <a:r>
              <a:rPr lang="en-US"/>
              <a:t>Solutions Engineering Fundamentals: Java</a:t>
            </a:r>
          </a:p>
        </p:txBody>
      </p:sp>
      <p:sp>
        <p:nvSpPr>
          <p:cNvPr id="38915"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38916" name="Rectangle 2"/>
          <p:cNvSpPr>
            <a:spLocks noGrp="1" noRot="1" noChangeAspect="1" noChangeArrowheads="1" noTextEdit="1"/>
          </p:cNvSpPr>
          <p:nvPr>
            <p:ph type="sldImg"/>
          </p:nvPr>
        </p:nvSpPr>
        <p:spPr>
          <a:xfrm>
            <a:off x="2071688" y="692150"/>
            <a:ext cx="2733675" cy="2051050"/>
          </a:xfrm>
          <a:ln/>
        </p:spPr>
      </p:sp>
      <p:sp>
        <p:nvSpPr>
          <p:cNvPr id="38917" name="Rectangle 3"/>
          <p:cNvSpPr>
            <a:spLocks noGrp="1" noChangeArrowheads="1"/>
          </p:cNvSpPr>
          <p:nvPr>
            <p:ph type="body" idx="1"/>
          </p:nvPr>
        </p:nvSpPr>
        <p:spPr>
          <a:noFill/>
          <a:ln w="9525"/>
        </p:spPr>
        <p:txBody>
          <a:bodyPr/>
          <a:lstStyle/>
          <a:p>
            <a:pPr marL="225377" indent="-225377"/>
            <a:r>
              <a:rPr lang="en-US" b="1" dirty="0"/>
              <a:t>Faculty Notes:</a:t>
            </a:r>
          </a:p>
          <a:p>
            <a:pPr marL="225377" indent="-225377"/>
            <a:r>
              <a:rPr lang="en-US" b="1" u="sng" dirty="0"/>
              <a:t>Resolving Project Dependencies</a:t>
            </a:r>
          </a:p>
          <a:p>
            <a:pPr marL="225377" indent="-225377"/>
            <a:r>
              <a:rPr lang="en-US" dirty="0"/>
              <a:t>During the build process, the project dependencies are resolved with the help of Maven 2 dependency management engine. Dependencies are specified in &lt;dependencies&gt; elements within a pom.xml file. Project dependencies are stored on repository servers. The dependencies resolver attempts to resolve the dependencies in the following order:</a:t>
            </a:r>
          </a:p>
          <a:p>
            <a:pPr marL="225377" indent="-225377">
              <a:buFontTx/>
              <a:buAutoNum type="alphaLcPeriod"/>
            </a:pPr>
            <a:r>
              <a:rPr lang="en-US" dirty="0"/>
              <a:t>Your local repository is checked for the dependency.</a:t>
            </a:r>
          </a:p>
          <a:p>
            <a:pPr marL="225377" indent="-225377">
              <a:buFontTx/>
              <a:buAutoNum type="alphaLcPeriod"/>
            </a:pPr>
            <a:r>
              <a:rPr lang="en-US" dirty="0"/>
              <a:t>A list of remote repositories is checked for the dependency.</a:t>
            </a:r>
          </a:p>
          <a:p>
            <a:pPr marL="225377" indent="-225377">
              <a:buFontTx/>
              <a:buAutoNum type="alphaLcPeriod"/>
            </a:pPr>
            <a:r>
              <a:rPr lang="en-US" dirty="0"/>
              <a:t>In case, 1 and 2 fail, an error is reported.</a:t>
            </a:r>
          </a:p>
          <a:p>
            <a:pPr marL="1089321" lvl="2" indent="-187814"/>
            <a:r>
              <a:rPr lang="en-US" dirty="0"/>
              <a:t>By default, the first remote repository contacted in step 2 is a worldwide-accessible centralized Maven 2 repository containing artifacts for most popular open source projects. </a:t>
            </a:r>
          </a:p>
          <a:p>
            <a:pPr marL="225377" indent="-225377"/>
            <a:endParaRPr lang="en-US" dirty="0"/>
          </a:p>
          <a:p>
            <a:pPr marL="225377" indent="-225377"/>
            <a:r>
              <a:rPr lang="en-US" b="1" u="sng" dirty="0"/>
              <a:t>Local Repository</a:t>
            </a:r>
          </a:p>
          <a:p>
            <a:pPr marL="225377" indent="-225377"/>
            <a:r>
              <a:rPr lang="en-US" dirty="0"/>
              <a:t>Your Maven 2 local repository is a directory on your disk, located at </a:t>
            </a:r>
            <a:r>
              <a:rPr lang="en-US" i="1" dirty="0" err="1"/>
              <a:t>HomeDirectory</a:t>
            </a:r>
            <a:r>
              <a:rPr lang="en-US" dirty="0"/>
              <a:t>/.m2/repository. This repository acts as a high-performance local cache, storing any artifacts downloaded as a result of dependency resolution. </a:t>
            </a:r>
          </a:p>
          <a:p>
            <a:pPr marL="225377" indent="-225377"/>
            <a:endParaRPr lang="en-US" dirty="0"/>
          </a:p>
          <a:p>
            <a:pPr marL="225377" indent="-225377"/>
            <a:r>
              <a:rPr lang="en-US" b="1" u="sng" dirty="0"/>
              <a:t>Remote Repository</a:t>
            </a:r>
          </a:p>
          <a:p>
            <a:pPr marL="225377" indent="-225377"/>
            <a:r>
              <a:rPr lang="en-US" dirty="0"/>
              <a:t>Remote repositories are accessed over the network. You can maintain a list of remote repositories to use in your settings.xml configuration file. The settings.xml file is present in the conf folder of apache-maven-2.2.1.</a:t>
            </a:r>
          </a:p>
          <a:p>
            <a:pPr marL="1089321" lvl="2" indent="-187814"/>
            <a:endParaRPr lang="en-US" b="1" u="sng" dirty="0"/>
          </a:p>
          <a:p>
            <a:pPr marL="225377" indent="-225377"/>
            <a:endParaRPr lang="en-US" dirty="0"/>
          </a:p>
        </p:txBody>
      </p:sp>
    </p:spTree>
    <p:extLst>
      <p:ext uri="{BB962C8B-B14F-4D97-AF65-F5344CB8AC3E}">
        <p14:creationId xmlns:p14="http://schemas.microsoft.com/office/powerpoint/2010/main" val="3387779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2071688" y="692150"/>
            <a:ext cx="2733675" cy="2051050"/>
          </a:xfrm>
          <a:ln/>
        </p:spPr>
      </p:sp>
      <p:sp>
        <p:nvSpPr>
          <p:cNvPr id="39939" name="Notes Placeholder 2"/>
          <p:cNvSpPr>
            <a:spLocks noGrp="1"/>
          </p:cNvSpPr>
          <p:nvPr>
            <p:ph type="body" idx="1"/>
          </p:nvPr>
        </p:nvSpPr>
        <p:spPr>
          <a:noFill/>
          <a:ln w="9525"/>
        </p:spPr>
        <p:txBody>
          <a:bodyPr/>
          <a:lstStyle/>
          <a:p>
            <a:r>
              <a:rPr lang="en-US" dirty="0"/>
              <a:t>Maven</a:t>
            </a:r>
            <a:r>
              <a:rPr lang="en-US" baseline="0" dirty="0"/>
              <a:t> provides command line utilities using which we can create project template, similar to the project creation options in Eclipse</a:t>
            </a:r>
            <a:endParaRPr lang="en-US" dirty="0"/>
          </a:p>
        </p:txBody>
      </p:sp>
      <p:sp>
        <p:nvSpPr>
          <p:cNvPr id="39940" name="Header Placeholder 3"/>
          <p:cNvSpPr>
            <a:spLocks noGrp="1"/>
          </p:cNvSpPr>
          <p:nvPr>
            <p:ph type="hdr" sz="quarter"/>
          </p:nvPr>
        </p:nvSpPr>
        <p:spPr>
          <a:noFill/>
        </p:spPr>
        <p:txBody>
          <a:bodyPr/>
          <a:lstStyle/>
          <a:p>
            <a:r>
              <a:rPr lang="en-US"/>
              <a:t>Solutions Engineering Fundamentals: Java</a:t>
            </a:r>
          </a:p>
        </p:txBody>
      </p:sp>
      <p:sp>
        <p:nvSpPr>
          <p:cNvPr id="39941"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39942" name="Slide Number Placeholder 5"/>
          <p:cNvSpPr>
            <a:spLocks noGrp="1"/>
          </p:cNvSpPr>
          <p:nvPr>
            <p:ph type="sldNum" sz="quarter" idx="5"/>
          </p:nvPr>
        </p:nvSpPr>
        <p:spPr>
          <a:noFill/>
        </p:spPr>
        <p:txBody>
          <a:bodyPr/>
          <a:lstStyle/>
          <a:p>
            <a:fld id="{46BDA859-94C3-4698-A8DC-667CF4156AB2}" type="slidenum">
              <a:rPr lang="en-US" smtClean="0"/>
              <a:pPr/>
              <a:t>142</a:t>
            </a:fld>
            <a:endParaRPr lang="en-US"/>
          </a:p>
        </p:txBody>
      </p:sp>
    </p:spTree>
    <p:extLst>
      <p:ext uri="{BB962C8B-B14F-4D97-AF65-F5344CB8AC3E}">
        <p14:creationId xmlns:p14="http://schemas.microsoft.com/office/powerpoint/2010/main" val="395793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Faculty Notes:</a:t>
            </a:r>
          </a:p>
          <a:p>
            <a:r>
              <a:rPr lang="en-US" dirty="0"/>
              <a:t>Discuss how Maven2 works</a:t>
            </a:r>
          </a:p>
        </p:txBody>
      </p:sp>
      <p:sp>
        <p:nvSpPr>
          <p:cNvPr id="4" name="Slide Number Placeholder 3"/>
          <p:cNvSpPr>
            <a:spLocks noGrp="1"/>
          </p:cNvSpPr>
          <p:nvPr>
            <p:ph type="sldNum" sz="quarter" idx="10"/>
          </p:nvPr>
        </p:nvSpPr>
        <p:spPr/>
        <p:txBody>
          <a:bodyPr/>
          <a:lstStyle/>
          <a:p>
            <a:fld id="{FE9BC4E5-2BC1-4F43-85DD-A1B8F74CB7EB}" type="slidenum">
              <a:rPr lang="en-US" smtClean="0"/>
              <a:pPr/>
              <a:t>143</a:t>
            </a:fld>
            <a:endParaRPr lang="en-US"/>
          </a:p>
        </p:txBody>
      </p:sp>
    </p:spTree>
    <p:extLst>
      <p:ext uri="{BB962C8B-B14F-4D97-AF65-F5344CB8AC3E}">
        <p14:creationId xmlns:p14="http://schemas.microsoft.com/office/powerpoint/2010/main" val="1260395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2071688" y="692150"/>
            <a:ext cx="2733675" cy="2051050"/>
          </a:xfrm>
          <a:ln/>
        </p:spPr>
      </p:sp>
      <p:sp>
        <p:nvSpPr>
          <p:cNvPr id="3" name="Notes Placeholder 2"/>
          <p:cNvSpPr>
            <a:spLocks noGrp="1"/>
          </p:cNvSpPr>
          <p:nvPr>
            <p:ph type="body" idx="1"/>
          </p:nvPr>
        </p:nvSpPr>
        <p:spPr/>
        <p:txBody>
          <a:bodyPr>
            <a:normAutofit/>
          </a:bodyPr>
          <a:lstStyle/>
          <a:p>
            <a:pPr>
              <a:defRPr/>
            </a:pPr>
            <a:r>
              <a:rPr lang="en-US" dirty="0"/>
              <a:t>Now</a:t>
            </a:r>
            <a:r>
              <a:rPr lang="en-US" baseline="0" dirty="0"/>
              <a:t> </a:t>
            </a:r>
            <a:r>
              <a:rPr lang="en-US" dirty="0"/>
              <a:t>lets see how maven works. Here are the steps</a:t>
            </a:r>
          </a:p>
          <a:p>
            <a:pPr marL="225377" indent="-225377">
              <a:buFontTx/>
              <a:buAutoNum type="arabicPeriod"/>
              <a:defRPr/>
            </a:pPr>
            <a:r>
              <a:rPr lang="en-US" dirty="0"/>
              <a:t>Create the archetype</a:t>
            </a:r>
          </a:p>
          <a:p>
            <a:pPr marL="225377" indent="-225377">
              <a:buFontTx/>
              <a:buAutoNum type="arabicPeriod"/>
              <a:defRPr/>
            </a:pPr>
            <a:r>
              <a:rPr lang="en-US" dirty="0"/>
              <a:t>Create the source files</a:t>
            </a:r>
          </a:p>
          <a:p>
            <a:pPr marL="225377" indent="-225377">
              <a:buFontTx/>
              <a:buAutoNum type="arabicPeriod"/>
              <a:defRPr/>
            </a:pPr>
            <a:r>
              <a:rPr lang="en-US" dirty="0"/>
              <a:t>Create the test files</a:t>
            </a:r>
          </a:p>
          <a:p>
            <a:pPr marL="225377" indent="-225377">
              <a:buFontTx/>
              <a:buAutoNum type="arabicPeriod"/>
              <a:defRPr/>
            </a:pPr>
            <a:r>
              <a:rPr lang="en-US" dirty="0"/>
              <a:t>Open pom.xml and review the </a:t>
            </a:r>
            <a:r>
              <a:rPr lang="en-US" dirty="0" err="1"/>
              <a:t>plugins</a:t>
            </a:r>
            <a:endParaRPr lang="en-US" dirty="0"/>
          </a:p>
          <a:p>
            <a:pPr marL="225377" indent="-225377">
              <a:buFontTx/>
              <a:buAutoNum type="arabicPeriod"/>
              <a:defRPr/>
            </a:pPr>
            <a:r>
              <a:rPr lang="en-US" dirty="0"/>
              <a:t>Execute build</a:t>
            </a:r>
          </a:p>
        </p:txBody>
      </p:sp>
      <p:sp>
        <p:nvSpPr>
          <p:cNvPr id="43012" name="Header Placeholder 3"/>
          <p:cNvSpPr>
            <a:spLocks noGrp="1"/>
          </p:cNvSpPr>
          <p:nvPr>
            <p:ph type="hdr" sz="quarter"/>
          </p:nvPr>
        </p:nvSpPr>
        <p:spPr>
          <a:noFill/>
        </p:spPr>
        <p:txBody>
          <a:bodyPr/>
          <a:lstStyle/>
          <a:p>
            <a:r>
              <a:rPr lang="en-US"/>
              <a:t>Solutions Engineering Fundamentals: Java</a:t>
            </a:r>
          </a:p>
        </p:txBody>
      </p:sp>
      <p:sp>
        <p:nvSpPr>
          <p:cNvPr id="43013"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3014" name="Slide Number Placeholder 5"/>
          <p:cNvSpPr>
            <a:spLocks noGrp="1"/>
          </p:cNvSpPr>
          <p:nvPr>
            <p:ph type="sldNum" sz="quarter" idx="5"/>
          </p:nvPr>
        </p:nvSpPr>
        <p:spPr>
          <a:noFill/>
        </p:spPr>
        <p:txBody>
          <a:bodyPr/>
          <a:lstStyle/>
          <a:p>
            <a:fld id="{13A6D623-51F5-4BD7-BF47-F4BF983D51F3}" type="slidenum">
              <a:rPr lang="en-US" smtClean="0"/>
              <a:pPr/>
              <a:t>144</a:t>
            </a:fld>
            <a:endParaRPr lang="en-US"/>
          </a:p>
        </p:txBody>
      </p:sp>
    </p:spTree>
    <p:extLst>
      <p:ext uri="{BB962C8B-B14F-4D97-AF65-F5344CB8AC3E}">
        <p14:creationId xmlns:p14="http://schemas.microsoft.com/office/powerpoint/2010/main" val="400748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xfrm>
            <a:off x="2071688" y="692150"/>
            <a:ext cx="2733675" cy="2051050"/>
          </a:xfrm>
          <a:ln/>
        </p:spPr>
      </p:sp>
      <p:sp>
        <p:nvSpPr>
          <p:cNvPr id="44035" name="Notes Placeholder 2"/>
          <p:cNvSpPr>
            <a:spLocks noGrp="1"/>
          </p:cNvSpPr>
          <p:nvPr>
            <p:ph type="body" idx="1"/>
          </p:nvPr>
        </p:nvSpPr>
        <p:spPr>
          <a:noFill/>
          <a:ln w="9525"/>
        </p:spPr>
        <p:txBody>
          <a:bodyPr/>
          <a:lstStyle/>
          <a:p>
            <a:r>
              <a:rPr lang="en-US"/>
              <a:t>Sumaiya – This is fine</a:t>
            </a:r>
          </a:p>
        </p:txBody>
      </p:sp>
      <p:sp>
        <p:nvSpPr>
          <p:cNvPr id="44036" name="Header Placeholder 3"/>
          <p:cNvSpPr>
            <a:spLocks noGrp="1"/>
          </p:cNvSpPr>
          <p:nvPr>
            <p:ph type="hdr" sz="quarter"/>
          </p:nvPr>
        </p:nvSpPr>
        <p:spPr>
          <a:noFill/>
        </p:spPr>
        <p:txBody>
          <a:bodyPr/>
          <a:lstStyle/>
          <a:p>
            <a:r>
              <a:rPr lang="en-US"/>
              <a:t>Solutions Engineering Fundamentals: Java</a:t>
            </a:r>
          </a:p>
        </p:txBody>
      </p:sp>
      <p:sp>
        <p:nvSpPr>
          <p:cNvPr id="44037"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4038" name="Slide Number Placeholder 5"/>
          <p:cNvSpPr>
            <a:spLocks noGrp="1"/>
          </p:cNvSpPr>
          <p:nvPr>
            <p:ph type="sldNum" sz="quarter" idx="5"/>
          </p:nvPr>
        </p:nvSpPr>
        <p:spPr>
          <a:noFill/>
        </p:spPr>
        <p:txBody>
          <a:bodyPr/>
          <a:lstStyle/>
          <a:p>
            <a:fld id="{7BA07D1B-3EAB-4B1B-88BE-DE61848EFC18}" type="slidenum">
              <a:rPr lang="en-US" smtClean="0"/>
              <a:pPr/>
              <a:t>146</a:t>
            </a:fld>
            <a:endParaRPr lang="en-US"/>
          </a:p>
        </p:txBody>
      </p:sp>
    </p:spTree>
    <p:extLst>
      <p:ext uri="{BB962C8B-B14F-4D97-AF65-F5344CB8AC3E}">
        <p14:creationId xmlns:p14="http://schemas.microsoft.com/office/powerpoint/2010/main" val="581988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2071688" y="692150"/>
            <a:ext cx="2733675" cy="2051050"/>
          </a:xfrm>
          <a:ln/>
        </p:spPr>
      </p:sp>
      <p:sp>
        <p:nvSpPr>
          <p:cNvPr id="45059" name="Notes Placeholder 2"/>
          <p:cNvSpPr>
            <a:spLocks noGrp="1"/>
          </p:cNvSpPr>
          <p:nvPr>
            <p:ph type="body" idx="1"/>
          </p:nvPr>
        </p:nvSpPr>
        <p:spPr>
          <a:noFill/>
          <a:ln w="9525"/>
        </p:spPr>
        <p:txBody>
          <a:bodyPr/>
          <a:lstStyle/>
          <a:p>
            <a:r>
              <a:rPr lang="en-US"/>
              <a:t>This is fine. Reference the steps</a:t>
            </a:r>
          </a:p>
        </p:txBody>
      </p:sp>
      <p:sp>
        <p:nvSpPr>
          <p:cNvPr id="45060" name="Header Placeholder 3"/>
          <p:cNvSpPr>
            <a:spLocks noGrp="1"/>
          </p:cNvSpPr>
          <p:nvPr>
            <p:ph type="hdr" sz="quarter"/>
          </p:nvPr>
        </p:nvSpPr>
        <p:spPr>
          <a:noFill/>
        </p:spPr>
        <p:txBody>
          <a:bodyPr/>
          <a:lstStyle/>
          <a:p>
            <a:r>
              <a:rPr lang="en-US"/>
              <a:t>Solutions Engineering Fundamentals: Java</a:t>
            </a:r>
          </a:p>
        </p:txBody>
      </p:sp>
      <p:sp>
        <p:nvSpPr>
          <p:cNvPr id="45061"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5062" name="Slide Number Placeholder 5"/>
          <p:cNvSpPr>
            <a:spLocks noGrp="1"/>
          </p:cNvSpPr>
          <p:nvPr>
            <p:ph type="sldNum" sz="quarter" idx="5"/>
          </p:nvPr>
        </p:nvSpPr>
        <p:spPr>
          <a:noFill/>
        </p:spPr>
        <p:txBody>
          <a:bodyPr/>
          <a:lstStyle/>
          <a:p>
            <a:fld id="{645CE631-4EBE-47F8-A4E5-1A6B0779F63D}" type="slidenum">
              <a:rPr lang="en-US" smtClean="0"/>
              <a:pPr/>
              <a:t>147</a:t>
            </a:fld>
            <a:endParaRPr lang="en-US"/>
          </a:p>
        </p:txBody>
      </p:sp>
    </p:spTree>
    <p:extLst>
      <p:ext uri="{BB962C8B-B14F-4D97-AF65-F5344CB8AC3E}">
        <p14:creationId xmlns:p14="http://schemas.microsoft.com/office/powerpoint/2010/main" val="379571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2071688" y="692150"/>
            <a:ext cx="2733675" cy="2051050"/>
          </a:xfrm>
          <a:ln/>
        </p:spPr>
      </p:sp>
      <p:sp>
        <p:nvSpPr>
          <p:cNvPr id="46083" name="Notes Placeholder 2"/>
          <p:cNvSpPr>
            <a:spLocks noGrp="1"/>
          </p:cNvSpPr>
          <p:nvPr>
            <p:ph type="body" idx="1"/>
          </p:nvPr>
        </p:nvSpPr>
        <p:spPr>
          <a:noFill/>
          <a:ln w="9525"/>
        </p:spPr>
        <p:txBody>
          <a:bodyPr/>
          <a:lstStyle/>
          <a:p>
            <a:r>
              <a:rPr lang="en-US"/>
              <a:t>This is fine. Reference the steps</a:t>
            </a:r>
          </a:p>
        </p:txBody>
      </p:sp>
      <p:sp>
        <p:nvSpPr>
          <p:cNvPr id="46084" name="Header Placeholder 3"/>
          <p:cNvSpPr>
            <a:spLocks noGrp="1"/>
          </p:cNvSpPr>
          <p:nvPr>
            <p:ph type="hdr" sz="quarter"/>
          </p:nvPr>
        </p:nvSpPr>
        <p:spPr>
          <a:noFill/>
        </p:spPr>
        <p:txBody>
          <a:bodyPr/>
          <a:lstStyle/>
          <a:p>
            <a:r>
              <a:rPr lang="en-US"/>
              <a:t>Solutions Engineering Fundamentals: Java</a:t>
            </a:r>
          </a:p>
        </p:txBody>
      </p:sp>
      <p:sp>
        <p:nvSpPr>
          <p:cNvPr id="46085"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6086" name="Slide Number Placeholder 5"/>
          <p:cNvSpPr>
            <a:spLocks noGrp="1"/>
          </p:cNvSpPr>
          <p:nvPr>
            <p:ph type="sldNum" sz="quarter" idx="5"/>
          </p:nvPr>
        </p:nvSpPr>
        <p:spPr>
          <a:noFill/>
        </p:spPr>
        <p:txBody>
          <a:bodyPr/>
          <a:lstStyle/>
          <a:p>
            <a:fld id="{C5969174-DFE2-41D7-BB96-6B75EF7A51BE}" type="slidenum">
              <a:rPr lang="en-US" smtClean="0"/>
              <a:pPr/>
              <a:t>148</a:t>
            </a:fld>
            <a:endParaRPr lang="en-US"/>
          </a:p>
        </p:txBody>
      </p:sp>
    </p:spTree>
    <p:extLst>
      <p:ext uri="{BB962C8B-B14F-4D97-AF65-F5344CB8AC3E}">
        <p14:creationId xmlns:p14="http://schemas.microsoft.com/office/powerpoint/2010/main" val="2533084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hdr" sz="quarter"/>
          </p:nvPr>
        </p:nvSpPr>
        <p:spPr>
          <a:noFill/>
        </p:spPr>
        <p:txBody>
          <a:bodyPr/>
          <a:lstStyle/>
          <a:p>
            <a:r>
              <a:rPr lang="en-US"/>
              <a:t>Solutions Engineering Fundamentals: Java</a:t>
            </a:r>
          </a:p>
        </p:txBody>
      </p:sp>
      <p:sp>
        <p:nvSpPr>
          <p:cNvPr id="47107"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47108" name="Rectangle 2"/>
          <p:cNvSpPr>
            <a:spLocks noGrp="1" noRot="1" noChangeAspect="1" noChangeArrowheads="1" noTextEdit="1"/>
          </p:cNvSpPr>
          <p:nvPr>
            <p:ph type="sldImg"/>
          </p:nvPr>
        </p:nvSpPr>
        <p:spPr>
          <a:xfrm>
            <a:off x="2071688" y="692150"/>
            <a:ext cx="2733675" cy="2051050"/>
          </a:xfrm>
          <a:ln/>
        </p:spPr>
      </p:sp>
      <p:sp>
        <p:nvSpPr>
          <p:cNvPr id="47109" name="Rectangle 3"/>
          <p:cNvSpPr>
            <a:spLocks noGrp="1" noChangeArrowheads="1"/>
          </p:cNvSpPr>
          <p:nvPr>
            <p:ph type="body" idx="1"/>
          </p:nvPr>
        </p:nvSpPr>
        <p:spPr>
          <a:noFill/>
          <a:ln w="9525"/>
        </p:spPr>
        <p:txBody>
          <a:bodyPr/>
          <a:lstStyle/>
          <a:p>
            <a:r>
              <a:rPr lang="en-US" b="1" dirty="0"/>
              <a:t>Faculty notes:</a:t>
            </a:r>
          </a:p>
          <a:p>
            <a:r>
              <a:rPr lang="en-US" b="1" u="sng" dirty="0"/>
              <a:t>Maven Coordinates</a:t>
            </a:r>
          </a:p>
          <a:p>
            <a:r>
              <a:rPr lang="en-US" b="1" dirty="0"/>
              <a:t>The group ID:</a:t>
            </a:r>
            <a:r>
              <a:rPr lang="en-US" dirty="0"/>
              <a:t> The entity or organization responsible for producing the artifact. For example, </a:t>
            </a:r>
            <a:r>
              <a:rPr lang="en-US" dirty="0" err="1"/>
              <a:t>com.accenture.works</a:t>
            </a:r>
            <a:r>
              <a:rPr lang="en-US" dirty="0"/>
              <a:t> can be a group ID.</a:t>
            </a:r>
            <a:br>
              <a:rPr lang="en-US" dirty="0"/>
            </a:br>
            <a:r>
              <a:rPr lang="en-US" b="1" dirty="0"/>
              <a:t>The artifact ID:</a:t>
            </a:r>
            <a:r>
              <a:rPr lang="en-US" dirty="0"/>
              <a:t> The name of the actual artifact. For example, a project with a main class. </a:t>
            </a:r>
            <a:br>
              <a:rPr lang="en-US" dirty="0"/>
            </a:br>
            <a:r>
              <a:rPr lang="en-US" b="1" dirty="0"/>
              <a:t>The version</a:t>
            </a:r>
            <a:r>
              <a:rPr lang="en-US" dirty="0"/>
              <a:t>: A version number of the artifact. </a:t>
            </a:r>
          </a:p>
          <a:p>
            <a:endParaRPr lang="en-US" dirty="0"/>
          </a:p>
          <a:p>
            <a:r>
              <a:rPr lang="en-US" dirty="0"/>
              <a:t>Note how the Archetype has defined the module's coordinates, defined the type as a JAR archive, and also specified </a:t>
            </a:r>
            <a:r>
              <a:rPr lang="en-US" dirty="0" err="1"/>
              <a:t>JUnit</a:t>
            </a:r>
            <a:r>
              <a:rPr lang="en-US" dirty="0"/>
              <a:t> as a dependency during the test phase (via the &lt;scope&gt; tag). </a:t>
            </a:r>
          </a:p>
          <a:p>
            <a:endParaRPr lang="en-US" dirty="0"/>
          </a:p>
        </p:txBody>
      </p:sp>
    </p:spTree>
    <p:extLst>
      <p:ext uri="{BB962C8B-B14F-4D97-AF65-F5344CB8AC3E}">
        <p14:creationId xmlns:p14="http://schemas.microsoft.com/office/powerpoint/2010/main" val="164761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Faculty Notes:</a:t>
            </a:r>
          </a:p>
          <a:p>
            <a:r>
              <a:rPr lang="en-US" dirty="0"/>
              <a:t>Imagine a large application with different modules </a:t>
            </a:r>
            <a:r>
              <a:rPr lang="en-US" dirty="0" err="1"/>
              <a:t>eg</a:t>
            </a:r>
            <a:r>
              <a:rPr lang="en-US" dirty="0"/>
              <a:t>: order, inventory etc and for some reason we want to create a separate war file for each of the modules. And then there is a common module which all of these depend on which has to be created as a jar and included in all war files.</a:t>
            </a:r>
          </a:p>
          <a:p>
            <a:endParaRPr lang="en-US" dirty="0"/>
          </a:p>
          <a:p>
            <a:r>
              <a:rPr lang="en-US" dirty="0"/>
              <a:t>While building a real time application we should take care of multiple modules, sequence in which modules need to be built and deploy it to various servers/environments like testing, production etc. Performing this manually would be difficult.</a:t>
            </a:r>
            <a:r>
              <a:rPr lang="en-US" baseline="0" dirty="0"/>
              <a:t> Thus, in scenarios like this we use a build tool which helps us automate the process.</a:t>
            </a:r>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5</a:t>
            </a:fld>
            <a:endParaRPr lang="en-US"/>
          </a:p>
        </p:txBody>
      </p:sp>
    </p:spTree>
    <p:extLst>
      <p:ext uri="{BB962C8B-B14F-4D97-AF65-F5344CB8AC3E}">
        <p14:creationId xmlns:p14="http://schemas.microsoft.com/office/powerpoint/2010/main" val="543545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hdr" sz="quarter"/>
          </p:nvPr>
        </p:nvSpPr>
        <p:spPr>
          <a:noFill/>
        </p:spPr>
        <p:txBody>
          <a:bodyPr/>
          <a:lstStyle/>
          <a:p>
            <a:r>
              <a:rPr lang="en-US"/>
              <a:t>Solutions Engineering Fundamentals: Java</a:t>
            </a:r>
          </a:p>
        </p:txBody>
      </p:sp>
      <p:sp>
        <p:nvSpPr>
          <p:cNvPr id="48131"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48132" name="Rectangle 2"/>
          <p:cNvSpPr>
            <a:spLocks noGrp="1" noRot="1" noChangeAspect="1" noChangeArrowheads="1" noTextEdit="1"/>
          </p:cNvSpPr>
          <p:nvPr>
            <p:ph type="sldImg"/>
          </p:nvPr>
        </p:nvSpPr>
        <p:spPr>
          <a:xfrm>
            <a:off x="2071688" y="692150"/>
            <a:ext cx="2733675" cy="2051050"/>
          </a:xfrm>
          <a:ln/>
        </p:spPr>
      </p:sp>
      <p:sp>
        <p:nvSpPr>
          <p:cNvPr id="48133" name="Rectangle 3"/>
          <p:cNvSpPr>
            <a:spLocks noGrp="1" noChangeArrowheads="1"/>
          </p:cNvSpPr>
          <p:nvPr>
            <p:ph type="body" idx="1"/>
          </p:nvPr>
        </p:nvSpPr>
        <p:spPr>
          <a:noFill/>
          <a:ln w="9525"/>
        </p:spPr>
        <p:txBody>
          <a:bodyPr/>
          <a:lstStyle/>
          <a:p>
            <a:pPr marL="1089321" lvl="2" indent="-187814"/>
            <a:endParaRPr lang="en-US" dirty="0"/>
          </a:p>
          <a:p>
            <a:pPr marL="1089321" lvl="2" indent="-187814"/>
            <a:endParaRPr lang="en-US" dirty="0"/>
          </a:p>
          <a:p>
            <a:pPr marL="1089321" lvl="2" indent="-187814"/>
            <a:endParaRPr lang="en-US" dirty="0"/>
          </a:p>
        </p:txBody>
      </p:sp>
    </p:spTree>
    <p:extLst>
      <p:ext uri="{BB962C8B-B14F-4D97-AF65-F5344CB8AC3E}">
        <p14:creationId xmlns:p14="http://schemas.microsoft.com/office/powerpoint/2010/main" val="2509623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2071688" y="692150"/>
            <a:ext cx="2733675" cy="2051050"/>
          </a:xfrm>
          <a:ln/>
        </p:spPr>
      </p:sp>
      <p:sp>
        <p:nvSpPr>
          <p:cNvPr id="49155" name="Notes Placeholder 2"/>
          <p:cNvSpPr>
            <a:spLocks noGrp="1"/>
          </p:cNvSpPr>
          <p:nvPr>
            <p:ph type="body" idx="1"/>
          </p:nvPr>
        </p:nvSpPr>
        <p:spPr>
          <a:noFill/>
          <a:ln w="9525"/>
        </p:spPr>
        <p:txBody>
          <a:bodyPr/>
          <a:lstStyle/>
          <a:p>
            <a:endParaRPr lang="en-US" dirty="0"/>
          </a:p>
        </p:txBody>
      </p:sp>
      <p:sp>
        <p:nvSpPr>
          <p:cNvPr id="49156" name="Header Placeholder 3"/>
          <p:cNvSpPr>
            <a:spLocks noGrp="1"/>
          </p:cNvSpPr>
          <p:nvPr>
            <p:ph type="hdr" sz="quarter"/>
          </p:nvPr>
        </p:nvSpPr>
        <p:spPr>
          <a:noFill/>
        </p:spPr>
        <p:txBody>
          <a:bodyPr/>
          <a:lstStyle/>
          <a:p>
            <a:r>
              <a:rPr lang="en-US"/>
              <a:t>Solutions Engineering Fundamentals: Java</a:t>
            </a:r>
          </a:p>
        </p:txBody>
      </p:sp>
      <p:sp>
        <p:nvSpPr>
          <p:cNvPr id="49157"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9158" name="Slide Number Placeholder 5"/>
          <p:cNvSpPr>
            <a:spLocks noGrp="1"/>
          </p:cNvSpPr>
          <p:nvPr>
            <p:ph type="sldNum" sz="quarter" idx="5"/>
          </p:nvPr>
        </p:nvSpPr>
        <p:spPr>
          <a:noFill/>
        </p:spPr>
        <p:txBody>
          <a:bodyPr/>
          <a:lstStyle/>
          <a:p>
            <a:fld id="{9CCA27F1-6745-4244-BA27-27326D3D5878}" type="slidenum">
              <a:rPr lang="en-US" smtClean="0"/>
              <a:pPr/>
              <a:t>153</a:t>
            </a:fld>
            <a:endParaRPr lang="en-US"/>
          </a:p>
        </p:txBody>
      </p:sp>
    </p:spTree>
    <p:extLst>
      <p:ext uri="{BB962C8B-B14F-4D97-AF65-F5344CB8AC3E}">
        <p14:creationId xmlns:p14="http://schemas.microsoft.com/office/powerpoint/2010/main" val="234275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2071688" y="692150"/>
            <a:ext cx="2733675" cy="2051050"/>
          </a:xfrm>
          <a:ln/>
        </p:spPr>
      </p:sp>
      <p:sp>
        <p:nvSpPr>
          <p:cNvPr id="50179" name="Notes Placeholder 2"/>
          <p:cNvSpPr>
            <a:spLocks noGrp="1"/>
          </p:cNvSpPr>
          <p:nvPr>
            <p:ph type="body" idx="1"/>
          </p:nvPr>
        </p:nvSpPr>
        <p:spPr>
          <a:noFill/>
          <a:ln w="9525"/>
        </p:spPr>
        <p:txBody>
          <a:bodyPr/>
          <a:lstStyle/>
          <a:p>
            <a:endParaRPr lang="en-US" dirty="0"/>
          </a:p>
        </p:txBody>
      </p:sp>
      <p:sp>
        <p:nvSpPr>
          <p:cNvPr id="50180" name="Header Placeholder 3"/>
          <p:cNvSpPr>
            <a:spLocks noGrp="1"/>
          </p:cNvSpPr>
          <p:nvPr>
            <p:ph type="hdr" sz="quarter"/>
          </p:nvPr>
        </p:nvSpPr>
        <p:spPr>
          <a:noFill/>
        </p:spPr>
        <p:txBody>
          <a:bodyPr/>
          <a:lstStyle/>
          <a:p>
            <a:r>
              <a:rPr lang="en-US"/>
              <a:t>Solutions Engineering Fundamentals: Java</a:t>
            </a:r>
          </a:p>
        </p:txBody>
      </p:sp>
      <p:sp>
        <p:nvSpPr>
          <p:cNvPr id="50181"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50182" name="Slide Number Placeholder 5"/>
          <p:cNvSpPr>
            <a:spLocks noGrp="1"/>
          </p:cNvSpPr>
          <p:nvPr>
            <p:ph type="sldNum" sz="quarter" idx="5"/>
          </p:nvPr>
        </p:nvSpPr>
        <p:spPr>
          <a:noFill/>
        </p:spPr>
        <p:txBody>
          <a:bodyPr/>
          <a:lstStyle/>
          <a:p>
            <a:fld id="{8775D2D8-6873-44AC-8A86-268167254D83}" type="slidenum">
              <a:rPr lang="en-US" smtClean="0"/>
              <a:pPr/>
              <a:t>154</a:t>
            </a:fld>
            <a:endParaRPr lang="en-US"/>
          </a:p>
        </p:txBody>
      </p:sp>
    </p:spTree>
    <p:extLst>
      <p:ext uri="{BB962C8B-B14F-4D97-AF65-F5344CB8AC3E}">
        <p14:creationId xmlns:p14="http://schemas.microsoft.com/office/powerpoint/2010/main" val="7356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2071688" y="692150"/>
            <a:ext cx="2733675" cy="2051050"/>
          </a:xfrm>
          <a:ln/>
        </p:spPr>
      </p:sp>
      <p:sp>
        <p:nvSpPr>
          <p:cNvPr id="51203" name="Notes Placeholder 2"/>
          <p:cNvSpPr>
            <a:spLocks noGrp="1"/>
          </p:cNvSpPr>
          <p:nvPr>
            <p:ph type="body" idx="1"/>
          </p:nvPr>
        </p:nvSpPr>
        <p:spPr>
          <a:noFill/>
          <a:ln w="9525"/>
        </p:spPr>
        <p:txBody>
          <a:bodyPr/>
          <a:lstStyle/>
          <a:p>
            <a:r>
              <a:rPr lang="en-US" dirty="0"/>
              <a:t>Participant Notes:</a:t>
            </a:r>
          </a:p>
          <a:p>
            <a:endParaRPr lang="en-US" dirty="0"/>
          </a:p>
          <a:p>
            <a:r>
              <a:rPr lang="en-US" dirty="0"/>
              <a:t>Eclipse</a:t>
            </a:r>
            <a:r>
              <a:rPr lang="en-US" baseline="0" dirty="0"/>
              <a:t> IDE makes the java development easier for the developer. Thus, Maven supports creation of eclipse specific files. </a:t>
            </a:r>
            <a:r>
              <a:rPr lang="en-US" dirty="0"/>
              <a:t>There is someone in the project(May be a application build engineer) who creates the Maven stuff and we developers can use it in Eclipse by importing.</a:t>
            </a:r>
          </a:p>
        </p:txBody>
      </p:sp>
      <p:sp>
        <p:nvSpPr>
          <p:cNvPr id="51204" name="Header Placeholder 3"/>
          <p:cNvSpPr>
            <a:spLocks noGrp="1"/>
          </p:cNvSpPr>
          <p:nvPr>
            <p:ph type="hdr" sz="quarter"/>
          </p:nvPr>
        </p:nvSpPr>
        <p:spPr>
          <a:noFill/>
        </p:spPr>
        <p:txBody>
          <a:bodyPr/>
          <a:lstStyle/>
          <a:p>
            <a:r>
              <a:rPr lang="en-US"/>
              <a:t>Solutions Engineering Fundamentals: Java</a:t>
            </a:r>
          </a:p>
        </p:txBody>
      </p:sp>
      <p:sp>
        <p:nvSpPr>
          <p:cNvPr id="51205"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51206" name="Slide Number Placeholder 5"/>
          <p:cNvSpPr>
            <a:spLocks noGrp="1"/>
          </p:cNvSpPr>
          <p:nvPr>
            <p:ph type="sldNum" sz="quarter" idx="5"/>
          </p:nvPr>
        </p:nvSpPr>
        <p:spPr>
          <a:noFill/>
        </p:spPr>
        <p:txBody>
          <a:bodyPr/>
          <a:lstStyle/>
          <a:p>
            <a:fld id="{402AE371-4999-4B35-8D8C-1110A01DD057}" type="slidenum">
              <a:rPr lang="en-US" smtClean="0"/>
              <a:pPr/>
              <a:t>156</a:t>
            </a:fld>
            <a:endParaRPr lang="en-US"/>
          </a:p>
        </p:txBody>
      </p:sp>
    </p:spTree>
    <p:extLst>
      <p:ext uri="{BB962C8B-B14F-4D97-AF65-F5344CB8AC3E}">
        <p14:creationId xmlns:p14="http://schemas.microsoft.com/office/powerpoint/2010/main" val="249014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hdr" sz="quarter"/>
          </p:nvPr>
        </p:nvSpPr>
        <p:spPr>
          <a:noFill/>
        </p:spPr>
        <p:txBody>
          <a:bodyPr/>
          <a:lstStyle/>
          <a:p>
            <a:r>
              <a:rPr lang="en-US"/>
              <a:t>Solutions Engineering Fundamentals: Java</a:t>
            </a:r>
          </a:p>
        </p:txBody>
      </p:sp>
      <p:sp>
        <p:nvSpPr>
          <p:cNvPr id="53251"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53252" name="Rectangle 2"/>
          <p:cNvSpPr>
            <a:spLocks noGrp="1" noRot="1" noChangeAspect="1" noChangeArrowheads="1" noTextEdit="1"/>
          </p:cNvSpPr>
          <p:nvPr>
            <p:ph type="sldImg"/>
          </p:nvPr>
        </p:nvSpPr>
        <p:spPr>
          <a:xfrm>
            <a:off x="2071688" y="692150"/>
            <a:ext cx="2733675" cy="2051050"/>
          </a:xfrm>
          <a:ln/>
        </p:spPr>
      </p:sp>
      <p:sp>
        <p:nvSpPr>
          <p:cNvPr id="53253" name="Rectangle 3"/>
          <p:cNvSpPr>
            <a:spLocks noGrp="1" noChangeArrowheads="1"/>
          </p:cNvSpPr>
          <p:nvPr>
            <p:ph type="body" idx="1"/>
          </p:nvPr>
        </p:nvSpPr>
        <p:spPr>
          <a:noFill/>
          <a:ln w="9525"/>
        </p:spPr>
        <p:txBody>
          <a:bodyPr/>
          <a:lstStyle/>
          <a:p>
            <a:r>
              <a:rPr lang="en-US"/>
              <a:t>Faculty notes:</a:t>
            </a:r>
          </a:p>
          <a:p>
            <a:r>
              <a:rPr lang="en-US"/>
              <a:t>-Explain to the participants that Maven just creates a web directory structure and template files like web.xml.</a:t>
            </a:r>
          </a:p>
          <a:p>
            <a:r>
              <a:rPr lang="en-US"/>
              <a:t>-We have to create the web pages and place them in the proper locations </a:t>
            </a:r>
          </a:p>
        </p:txBody>
      </p:sp>
    </p:spTree>
    <p:extLst>
      <p:ext uri="{BB962C8B-B14F-4D97-AF65-F5344CB8AC3E}">
        <p14:creationId xmlns:p14="http://schemas.microsoft.com/office/powerpoint/2010/main" val="3366104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sz="900" b="1" dirty="0"/>
              <a:t>Faculty Notes:</a:t>
            </a:r>
          </a:p>
          <a:p>
            <a:pPr>
              <a:lnSpc>
                <a:spcPct val="80000"/>
              </a:lnSpc>
            </a:pPr>
            <a:r>
              <a:rPr lang="en-US" sz="900" dirty="0">
                <a:cs typeface="Arial" charset="0"/>
              </a:rPr>
              <a:t>The objective of this demo is to show how to use Eclipse to create a simple Maven project.</a:t>
            </a:r>
          </a:p>
          <a:p>
            <a:pPr>
              <a:lnSpc>
                <a:spcPct val="80000"/>
              </a:lnSpc>
            </a:pPr>
            <a:endParaRPr lang="en-US" sz="900" dirty="0">
              <a:cs typeface="Arial" charset="0"/>
            </a:endParaRPr>
          </a:p>
          <a:p>
            <a:pPr>
              <a:lnSpc>
                <a:spcPct val="80000"/>
              </a:lnSpc>
              <a:buClr>
                <a:srgbClr val="000000"/>
              </a:buClr>
            </a:pPr>
            <a:r>
              <a:rPr lang="en-GB" sz="1100" b="1" dirty="0"/>
              <a:t>Demonstrate how to create a </a:t>
            </a:r>
            <a:r>
              <a:rPr lang="en-US" sz="900" b="1" dirty="0"/>
              <a:t> simple Java project using Maven and Eclipse</a:t>
            </a:r>
            <a:r>
              <a:rPr lang="en-US" sz="900" dirty="0"/>
              <a:t>.</a:t>
            </a:r>
            <a:r>
              <a:rPr lang="en-US" sz="1100" dirty="0"/>
              <a:t> </a:t>
            </a:r>
          </a:p>
          <a:p>
            <a:pPr>
              <a:lnSpc>
                <a:spcPct val="80000"/>
              </a:lnSpc>
              <a:buClr>
                <a:srgbClr val="000000"/>
              </a:buClr>
              <a:buFontTx/>
              <a:buChar char="•"/>
            </a:pPr>
            <a:r>
              <a:rPr lang="en-US" sz="1100" dirty="0"/>
              <a:t>This demo </a:t>
            </a:r>
            <a:r>
              <a:rPr lang="en-US" sz="1100" u="sng" dirty="0"/>
              <a:t>requires</a:t>
            </a:r>
            <a:r>
              <a:rPr lang="en-US" sz="1100" dirty="0"/>
              <a:t> Eclipse with Maven </a:t>
            </a:r>
            <a:r>
              <a:rPr lang="en-US" sz="1100" dirty="0" err="1"/>
              <a:t>Plugin</a:t>
            </a:r>
            <a:r>
              <a:rPr lang="en-US" sz="1100" dirty="0"/>
              <a:t> and Maven installed on the laptop.</a:t>
            </a:r>
          </a:p>
          <a:p>
            <a:pPr eaLnBrk="1" hangingPunct="1">
              <a:lnSpc>
                <a:spcPct val="80000"/>
              </a:lnSpc>
              <a:spcBef>
                <a:spcPct val="0"/>
              </a:spcBef>
            </a:pPr>
            <a:endParaRPr lang="en-US" sz="1100" dirty="0"/>
          </a:p>
          <a:p>
            <a:pPr lvl="1" indent="-457200">
              <a:lnSpc>
                <a:spcPct val="80000"/>
              </a:lnSpc>
              <a:buFontTx/>
              <a:buAutoNum type="arabicPeriod"/>
            </a:pPr>
            <a:r>
              <a:rPr lang="en-US" sz="1900" dirty="0"/>
              <a:t>Open Eclipse</a:t>
            </a:r>
          </a:p>
          <a:p>
            <a:pPr lvl="1" indent="-457200">
              <a:lnSpc>
                <a:spcPct val="80000"/>
              </a:lnSpc>
              <a:buFontTx/>
              <a:buAutoNum type="arabicPeriod"/>
            </a:pPr>
            <a:r>
              <a:rPr lang="en-US" sz="1900" dirty="0"/>
              <a:t>Create a new Maven project without using any archetype.</a:t>
            </a:r>
          </a:p>
          <a:p>
            <a:pPr lvl="1" indent="-457200">
              <a:lnSpc>
                <a:spcPct val="80000"/>
              </a:lnSpc>
              <a:buFontTx/>
              <a:buAutoNum type="arabicPeriod"/>
            </a:pPr>
            <a:r>
              <a:rPr lang="en-US" sz="1900" dirty="0"/>
              <a:t>Expand the source tree and target tree and provide a walk through.</a:t>
            </a:r>
          </a:p>
          <a:p>
            <a:pPr lvl="1" indent="-457200">
              <a:lnSpc>
                <a:spcPct val="80000"/>
              </a:lnSpc>
              <a:buFontTx/>
              <a:buAutoNum type="arabicPeriod"/>
            </a:pPr>
            <a:r>
              <a:rPr lang="en-US" sz="1900" dirty="0"/>
              <a:t>Open pom.xml and provide a walkthrough</a:t>
            </a:r>
          </a:p>
          <a:p>
            <a:pPr lvl="1" indent="-457200">
              <a:lnSpc>
                <a:spcPct val="80000"/>
              </a:lnSpc>
              <a:buFontTx/>
              <a:buAutoNum type="arabicPeriod"/>
            </a:pPr>
            <a:r>
              <a:rPr lang="en-US" sz="1900" dirty="0"/>
              <a:t>Create a new package com.accenture.adfx.module1.sample1</a:t>
            </a:r>
          </a:p>
          <a:p>
            <a:pPr lvl="1" indent="-457200">
              <a:lnSpc>
                <a:spcPct val="80000"/>
              </a:lnSpc>
              <a:buFontTx/>
              <a:buAutoNum type="arabicPeriod"/>
            </a:pPr>
            <a:r>
              <a:rPr lang="en-US" sz="1900" dirty="0"/>
              <a:t>Create a new Java file with a main method printing “Hello World” to the console</a:t>
            </a:r>
          </a:p>
          <a:p>
            <a:pPr lvl="1" indent="-457200">
              <a:lnSpc>
                <a:spcPct val="80000"/>
              </a:lnSpc>
              <a:buFontTx/>
              <a:buAutoNum type="arabicPeriod"/>
            </a:pPr>
            <a:r>
              <a:rPr lang="en-US" sz="1900" dirty="0"/>
              <a:t>Build and Run the file using Maven.</a:t>
            </a:r>
          </a:p>
          <a:p>
            <a:pPr eaLnBrk="1" hangingPunct="1">
              <a:lnSpc>
                <a:spcPct val="80000"/>
              </a:lnSpc>
              <a:spcBef>
                <a:spcPct val="0"/>
              </a:spcBef>
            </a:pPr>
            <a:endParaRPr lang="en-US" sz="1100" dirty="0"/>
          </a:p>
          <a:p>
            <a:pPr lvl="1" indent="-457200">
              <a:lnSpc>
                <a:spcPct val="80000"/>
              </a:lnSpc>
            </a:pPr>
            <a:r>
              <a:rPr lang="en-GB" sz="900" b="1" dirty="0"/>
              <a:t>Participant Notes:</a:t>
            </a:r>
          </a:p>
          <a:p>
            <a:pPr lvl="1" indent="-457200" eaLnBrk="1" hangingPunct="1">
              <a:lnSpc>
                <a:spcPct val="80000"/>
              </a:lnSpc>
              <a:spcBef>
                <a:spcPct val="0"/>
              </a:spcBef>
            </a:pPr>
            <a:r>
              <a:rPr lang="en-US" sz="900" dirty="0">
                <a:cs typeface="Arial" charset="0"/>
              </a:rPr>
              <a:t>	Pay attention as your faculty member creates the simple Java project using</a:t>
            </a:r>
            <a:r>
              <a:rPr lang="en-US" sz="900" baseline="0" dirty="0">
                <a:cs typeface="Arial" charset="0"/>
              </a:rPr>
              <a:t> </a:t>
            </a:r>
            <a:r>
              <a:rPr lang="en-US" sz="900" dirty="0">
                <a:cs typeface="Arial" charset="0"/>
              </a:rPr>
              <a:t>Maven. You will be asked to create one after this demonstration.</a:t>
            </a:r>
            <a:endParaRPr lang="en-GB" sz="900" dirty="0"/>
          </a:p>
          <a:p>
            <a:pPr eaLnBrk="1" hangingPunct="1">
              <a:lnSpc>
                <a:spcPct val="80000"/>
              </a:lnSpc>
              <a:buClr>
                <a:srgbClr val="000000"/>
              </a:buClr>
            </a:pPr>
            <a:endParaRPr lang="en-US" sz="1100" dirty="0"/>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166</a:t>
            </a:fld>
            <a:endParaRPr lang="en-US"/>
          </a:p>
        </p:txBody>
      </p:sp>
    </p:spTree>
    <p:extLst>
      <p:ext uri="{BB962C8B-B14F-4D97-AF65-F5344CB8AC3E}">
        <p14:creationId xmlns:p14="http://schemas.microsoft.com/office/powerpoint/2010/main" val="2062177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90000"/>
              </a:lnSpc>
            </a:pPr>
            <a:r>
              <a:rPr lang="en-GB" sz="1100" b="1" dirty="0"/>
              <a:t>Faculty Notes:</a:t>
            </a:r>
          </a:p>
          <a:p>
            <a:pPr eaLnBrk="1" hangingPunct="1">
              <a:lnSpc>
                <a:spcPct val="90000"/>
              </a:lnSpc>
              <a:spcBef>
                <a:spcPct val="0"/>
              </a:spcBef>
            </a:pPr>
            <a:r>
              <a:rPr lang="en-US" sz="900" dirty="0">
                <a:cs typeface="Arial" charset="0"/>
              </a:rPr>
              <a:t>The fully annotated solution code is found in the Faculty Guide.</a:t>
            </a:r>
            <a:endParaRPr lang="en-GB" sz="1100" b="1" dirty="0"/>
          </a:p>
          <a:p>
            <a:pPr eaLnBrk="1" hangingPunct="1">
              <a:lnSpc>
                <a:spcPct val="90000"/>
              </a:lnSpc>
              <a:buClr>
                <a:srgbClr val="000000"/>
              </a:buClr>
              <a:buFontTx/>
              <a:buChar char="•"/>
            </a:pPr>
            <a:r>
              <a:rPr lang="en-GB" sz="900" b="1" dirty="0">
                <a:cs typeface="Arial" charset="0"/>
              </a:rPr>
              <a:t>Present the task that participants must try themselves.</a:t>
            </a:r>
          </a:p>
          <a:p>
            <a:pPr eaLnBrk="1" hangingPunct="1">
              <a:lnSpc>
                <a:spcPct val="90000"/>
              </a:lnSpc>
              <a:buClr>
                <a:srgbClr val="000000"/>
              </a:buClr>
              <a:buFontTx/>
              <a:buChar char="•"/>
            </a:pPr>
            <a:r>
              <a:rPr lang="en-GB" sz="900" b="1" dirty="0">
                <a:cs typeface="Arial" charset="0"/>
              </a:rPr>
              <a:t>Walk around the room </a:t>
            </a:r>
            <a:r>
              <a:rPr lang="en-GB" sz="1100" b="1" dirty="0"/>
              <a:t>in case anyone needs assistance.</a:t>
            </a:r>
          </a:p>
          <a:p>
            <a:pPr eaLnBrk="1" hangingPunct="1">
              <a:lnSpc>
                <a:spcPct val="90000"/>
              </a:lnSpc>
              <a:spcBef>
                <a:spcPct val="0"/>
              </a:spcBef>
            </a:pPr>
            <a:endParaRPr lang="en-US" sz="900" b="1" dirty="0"/>
          </a:p>
          <a:p>
            <a:pPr marL="0" lvl="1">
              <a:lnSpc>
                <a:spcPct val="90000"/>
              </a:lnSpc>
            </a:pPr>
            <a:endParaRPr lang="en-GB" sz="900" b="1" dirty="0"/>
          </a:p>
          <a:p>
            <a:pPr marL="0" lvl="1">
              <a:lnSpc>
                <a:spcPct val="90000"/>
              </a:lnSpc>
            </a:pPr>
            <a:r>
              <a:rPr lang="en-GB" sz="900" b="1" dirty="0"/>
              <a:t>Participant Notes:</a:t>
            </a:r>
          </a:p>
          <a:p>
            <a:pPr marL="0" lvl="1" eaLnBrk="1" hangingPunct="1">
              <a:lnSpc>
                <a:spcPct val="90000"/>
              </a:lnSpc>
              <a:buClr>
                <a:srgbClr val="000000"/>
              </a:buClr>
            </a:pPr>
            <a:r>
              <a:rPr lang="en-US" sz="900" b="1" dirty="0">
                <a:cs typeface="Arial" charset="0"/>
              </a:rPr>
              <a:t>Create a Simple Java project</a:t>
            </a:r>
          </a:p>
          <a:p>
            <a:pPr marL="0" lvl="1" eaLnBrk="1" hangingPunct="1">
              <a:lnSpc>
                <a:spcPct val="90000"/>
              </a:lnSpc>
              <a:buClr>
                <a:srgbClr val="000000"/>
              </a:buClr>
            </a:pPr>
            <a:endParaRPr lang="en-US" sz="900" b="1" dirty="0"/>
          </a:p>
          <a:p>
            <a:pPr marL="0" lvl="1">
              <a:lnSpc>
                <a:spcPct val="90000"/>
              </a:lnSpc>
              <a:buFontTx/>
              <a:buAutoNum type="arabicPeriod"/>
            </a:pPr>
            <a:r>
              <a:rPr lang="en-US" sz="1900" dirty="0"/>
              <a:t>Open Eclipse</a:t>
            </a:r>
          </a:p>
          <a:p>
            <a:pPr marL="0" lvl="1">
              <a:lnSpc>
                <a:spcPct val="90000"/>
              </a:lnSpc>
              <a:buFontTx/>
              <a:buAutoNum type="arabicPeriod"/>
            </a:pPr>
            <a:r>
              <a:rPr lang="en-US" sz="1900" dirty="0"/>
              <a:t>Create a new Maven project without using any archetype.</a:t>
            </a:r>
          </a:p>
          <a:p>
            <a:pPr marL="0" lvl="1">
              <a:lnSpc>
                <a:spcPct val="90000"/>
              </a:lnSpc>
              <a:buFontTx/>
              <a:buAutoNum type="arabicPeriod"/>
            </a:pPr>
            <a:r>
              <a:rPr lang="en-US" sz="1900" dirty="0"/>
              <a:t>Expand and observe the source tree and target tree.</a:t>
            </a:r>
          </a:p>
          <a:p>
            <a:pPr marL="0" lvl="1">
              <a:lnSpc>
                <a:spcPct val="90000"/>
              </a:lnSpc>
              <a:buFontTx/>
              <a:buAutoNum type="arabicPeriod"/>
            </a:pPr>
            <a:r>
              <a:rPr lang="en-US" sz="1900" dirty="0"/>
              <a:t>Open and observe the generated pom.xml</a:t>
            </a:r>
          </a:p>
          <a:p>
            <a:pPr marL="0" lvl="1">
              <a:lnSpc>
                <a:spcPct val="90000"/>
              </a:lnSpc>
              <a:buFontTx/>
              <a:buAutoNum type="arabicPeriod"/>
            </a:pPr>
            <a:r>
              <a:rPr lang="en-US" sz="1900" dirty="0"/>
              <a:t>Create a new package com.accenture.adfx.module1.sample1</a:t>
            </a:r>
          </a:p>
          <a:p>
            <a:pPr marL="0" lvl="1">
              <a:lnSpc>
                <a:spcPct val="90000"/>
              </a:lnSpc>
              <a:buFontTx/>
              <a:buAutoNum type="arabicPeriod"/>
            </a:pPr>
            <a:r>
              <a:rPr lang="en-US" sz="1900" dirty="0"/>
              <a:t>Create a new Java file with a main method printing “Hello World” to the console.</a:t>
            </a:r>
          </a:p>
          <a:p>
            <a:pPr marL="0" lvl="1">
              <a:lnSpc>
                <a:spcPct val="90000"/>
              </a:lnSpc>
              <a:buFontTx/>
              <a:buAutoNum type="arabicPeriod"/>
            </a:pPr>
            <a:r>
              <a:rPr lang="en-US" sz="1900" dirty="0"/>
              <a:t>Build and Run the file using Maven.</a:t>
            </a:r>
          </a:p>
        </p:txBody>
      </p:sp>
      <p:sp>
        <p:nvSpPr>
          <p:cNvPr id="4" name="Slide Number Placeholder 3"/>
          <p:cNvSpPr>
            <a:spLocks noGrp="1"/>
          </p:cNvSpPr>
          <p:nvPr>
            <p:ph type="sldNum" sz="quarter" idx="10"/>
          </p:nvPr>
        </p:nvSpPr>
        <p:spPr/>
        <p:txBody>
          <a:bodyPr/>
          <a:lstStyle/>
          <a:p>
            <a:fld id="{FE9BC4E5-2BC1-4F43-85DD-A1B8F74CB7EB}" type="slidenum">
              <a:rPr lang="en-US" smtClean="0"/>
              <a:pPr/>
              <a:t>167</a:t>
            </a:fld>
            <a:endParaRPr lang="en-US"/>
          </a:p>
        </p:txBody>
      </p:sp>
    </p:spTree>
    <p:extLst>
      <p:ext uri="{BB962C8B-B14F-4D97-AF65-F5344CB8AC3E}">
        <p14:creationId xmlns:p14="http://schemas.microsoft.com/office/powerpoint/2010/main" val="3125126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168</a:t>
            </a:fld>
            <a:endParaRPr lang="en-US"/>
          </a:p>
        </p:txBody>
      </p:sp>
    </p:spTree>
    <p:extLst>
      <p:ext uri="{BB962C8B-B14F-4D97-AF65-F5344CB8AC3E}">
        <p14:creationId xmlns:p14="http://schemas.microsoft.com/office/powerpoint/2010/main" val="1890519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dirty="0"/>
              <a:t>You can download Maven 2 from http://maven.apache.org/download.html.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6</a:t>
            </a:fld>
            <a:endParaRPr lang="en-US"/>
          </a:p>
        </p:txBody>
      </p:sp>
    </p:spTree>
    <p:extLst>
      <p:ext uri="{BB962C8B-B14F-4D97-AF65-F5344CB8AC3E}">
        <p14:creationId xmlns:p14="http://schemas.microsoft.com/office/powerpoint/2010/main" val="255292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dirty="0"/>
              <a:t>You can download Maven 2 from http://maven.apache.org/download.html.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a:t>
            </a:fld>
            <a:endParaRPr lang="en-US"/>
          </a:p>
        </p:txBody>
      </p:sp>
    </p:spTree>
    <p:extLst>
      <p:ext uri="{BB962C8B-B14F-4D97-AF65-F5344CB8AC3E}">
        <p14:creationId xmlns:p14="http://schemas.microsoft.com/office/powerpoint/2010/main" val="3228416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dirty="0"/>
              <a:t>You can download Maven 2 from http://maven.apache.org/download.html.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a:t>
            </a:fld>
            <a:endParaRPr lang="en-US"/>
          </a:p>
        </p:txBody>
      </p:sp>
    </p:spTree>
    <p:extLst>
      <p:ext uri="{BB962C8B-B14F-4D97-AF65-F5344CB8AC3E}">
        <p14:creationId xmlns:p14="http://schemas.microsoft.com/office/powerpoint/2010/main" val="4176651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dirty="0"/>
              <a:t>You can download Maven 2 from http://maven.apache.org/download.html.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9</a:t>
            </a:fld>
            <a:endParaRPr lang="en-US"/>
          </a:p>
        </p:txBody>
      </p:sp>
    </p:spTree>
    <p:extLst>
      <p:ext uri="{BB962C8B-B14F-4D97-AF65-F5344CB8AC3E}">
        <p14:creationId xmlns:p14="http://schemas.microsoft.com/office/powerpoint/2010/main" val="873940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2071688" y="692150"/>
            <a:ext cx="2733675" cy="2051050"/>
          </a:xfrm>
          <a:ln/>
        </p:spPr>
      </p:sp>
      <p:sp>
        <p:nvSpPr>
          <p:cNvPr id="41987" name="Notes Placeholder 2"/>
          <p:cNvSpPr>
            <a:spLocks noGrp="1"/>
          </p:cNvSpPr>
          <p:nvPr>
            <p:ph type="body" idx="1"/>
          </p:nvPr>
        </p:nvSpPr>
        <p:spPr>
          <a:noFill/>
          <a:ln w="9525"/>
        </p:spPr>
        <p:txBody>
          <a:bodyPr/>
          <a:lstStyle/>
          <a:p>
            <a:endParaRPr lang="en-US" dirty="0"/>
          </a:p>
        </p:txBody>
      </p:sp>
      <p:sp>
        <p:nvSpPr>
          <p:cNvPr id="41988" name="Header Placeholder 3"/>
          <p:cNvSpPr>
            <a:spLocks noGrp="1"/>
          </p:cNvSpPr>
          <p:nvPr>
            <p:ph type="hdr" sz="quarter"/>
          </p:nvPr>
        </p:nvSpPr>
        <p:spPr>
          <a:noFill/>
        </p:spPr>
        <p:txBody>
          <a:bodyPr/>
          <a:lstStyle/>
          <a:p>
            <a:r>
              <a:rPr lang="en-US"/>
              <a:t>Solutions Engineering Fundamentals: Java</a:t>
            </a:r>
          </a:p>
        </p:txBody>
      </p:sp>
      <p:sp>
        <p:nvSpPr>
          <p:cNvPr id="41989"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1990" name="Slide Number Placeholder 5"/>
          <p:cNvSpPr>
            <a:spLocks noGrp="1"/>
          </p:cNvSpPr>
          <p:nvPr>
            <p:ph type="sldNum" sz="quarter" idx="5"/>
          </p:nvPr>
        </p:nvSpPr>
        <p:spPr>
          <a:noFill/>
        </p:spPr>
        <p:txBody>
          <a:bodyPr/>
          <a:lstStyle/>
          <a:p>
            <a:fld id="{A687E246-9CEB-41D5-A250-D1A709707005}" type="slidenum">
              <a:rPr lang="en-US" smtClean="0"/>
              <a:pPr/>
              <a:t>12</a:t>
            </a:fld>
            <a:endParaRPr lang="en-US"/>
          </a:p>
        </p:txBody>
      </p:sp>
    </p:spTree>
    <p:extLst>
      <p:ext uri="{BB962C8B-B14F-4D97-AF65-F5344CB8AC3E}">
        <p14:creationId xmlns:p14="http://schemas.microsoft.com/office/powerpoint/2010/main" val="5979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http://maven.apache.org/guides/getting-started/index.html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32</a:t>
            </a:fld>
            <a:endParaRPr lang="en-US"/>
          </a:p>
        </p:txBody>
      </p:sp>
    </p:spTree>
    <p:extLst>
      <p:ext uri="{BB962C8B-B14F-4D97-AF65-F5344CB8AC3E}">
        <p14:creationId xmlns:p14="http://schemas.microsoft.com/office/powerpoint/2010/main" val="35825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hdr" sz="quarter"/>
          </p:nvPr>
        </p:nvSpPr>
        <p:spPr>
          <a:noFill/>
        </p:spPr>
        <p:txBody>
          <a:bodyPr/>
          <a:lstStyle/>
          <a:p>
            <a:r>
              <a:rPr lang="en-US"/>
              <a:t>Solutions Engineering Fundamentals: Java</a:t>
            </a:r>
          </a:p>
        </p:txBody>
      </p:sp>
      <p:sp>
        <p:nvSpPr>
          <p:cNvPr id="37891"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37892" name="Rectangle 2"/>
          <p:cNvSpPr>
            <a:spLocks noGrp="1" noRot="1" noChangeAspect="1" noChangeArrowheads="1" noTextEdit="1"/>
          </p:cNvSpPr>
          <p:nvPr>
            <p:ph type="sldImg"/>
          </p:nvPr>
        </p:nvSpPr>
        <p:spPr>
          <a:xfrm>
            <a:off x="2071688" y="692150"/>
            <a:ext cx="2733675" cy="2051050"/>
          </a:xfrm>
          <a:ln/>
        </p:spPr>
      </p:sp>
      <p:sp>
        <p:nvSpPr>
          <p:cNvPr id="37893" name="Rectangle 3"/>
          <p:cNvSpPr>
            <a:spLocks noGrp="1" noChangeArrowheads="1"/>
          </p:cNvSpPr>
          <p:nvPr>
            <p:ph type="body" idx="1"/>
          </p:nvPr>
        </p:nvSpPr>
        <p:spPr>
          <a:noFill/>
          <a:ln w="9525"/>
        </p:spPr>
        <p:txBody>
          <a:bodyPr/>
          <a:lstStyle/>
          <a:p>
            <a:r>
              <a:rPr lang="en-US" b="1" dirty="0"/>
              <a:t>Faculty Notes:</a:t>
            </a:r>
          </a:p>
          <a:p>
            <a:r>
              <a:rPr lang="en-US" dirty="0"/>
              <a:t>POM is Maven’s understanding of your particular project.</a:t>
            </a:r>
          </a:p>
          <a:p>
            <a:r>
              <a:rPr lang="en-US" dirty="0"/>
              <a:t>Dependencies are specified as a part of pom.xml file. Maven resolves project dependencies according to it’s dependency management model. Maven 2 looks for dependent components in local and global repositories. In Maven terminology, the dependent components are known as artifacts. Artifacts resolved in remote repositories are download to the local repository. </a:t>
            </a:r>
          </a:p>
          <a:p>
            <a:r>
              <a:rPr lang="en-US" dirty="0"/>
              <a:t>Maven 2 can deal with transitive dependencies also. That is, Maven 2 works perfectly when resolving dependencies that your dependencies depend on. </a:t>
            </a:r>
          </a:p>
          <a:p>
            <a:r>
              <a:rPr lang="en-US" dirty="0"/>
              <a:t>All file handling tasks are performed by the Maven engine through plug-ins. Plug-ins are configured and described in the pom.xml file. The plug-ins are handled as artifacts by the dependency management model and are downloaded on demand. Each plug-in can be associated with various phases of a life cycle.</a:t>
            </a:r>
          </a:p>
          <a:p>
            <a:endParaRPr lang="en-US" dirty="0"/>
          </a:p>
        </p:txBody>
      </p:sp>
    </p:spTree>
    <p:extLst>
      <p:ext uri="{BB962C8B-B14F-4D97-AF65-F5344CB8AC3E}">
        <p14:creationId xmlns:p14="http://schemas.microsoft.com/office/powerpoint/2010/main" val="1547511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hyperlink" Target="../../../../../../maven/maven-cheat-sheet.pdf" TargetMode="Externa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hyperlink" Target="http://ehcache.sourceforge.net/"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Application Delivery Fundamentals 2.0 B: Java</a:t>
            </a:r>
          </a:p>
        </p:txBody>
      </p:sp>
      <p:sp>
        <p:nvSpPr>
          <p:cNvPr id="4" name="Text Placeholder 3"/>
          <p:cNvSpPr>
            <a:spLocks noGrp="1"/>
          </p:cNvSpPr>
          <p:nvPr>
            <p:ph type="body" sz="quarter" idx="11"/>
          </p:nvPr>
        </p:nvSpPr>
        <p:spPr/>
        <p:txBody>
          <a:bodyPr/>
          <a:lstStyle/>
          <a:p>
            <a:pPr lvl="0"/>
            <a:r>
              <a:rPr lang="en-US" dirty="0"/>
              <a:t>Introduction to Maven</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Apache Ant</a:t>
            </a:r>
          </a:p>
          <a:p>
            <a:r>
              <a:rPr lang="en-IN" dirty="0"/>
              <a:t> Ant doesn’t have formal conventions like a common project directory structure or default behaviour.</a:t>
            </a:r>
          </a:p>
          <a:p>
            <a:r>
              <a:rPr lang="en-IN" dirty="0"/>
              <a:t>You have to tell Ant exactly where to find the source and where to put the output. </a:t>
            </a:r>
          </a:p>
          <a:p>
            <a:r>
              <a:rPr lang="en-IN" dirty="0"/>
              <a:t>Informal conventions have emerged over time, but they haven’t been codified into the product.</a:t>
            </a:r>
          </a:p>
          <a:p>
            <a:r>
              <a:rPr lang="en-IN" dirty="0"/>
              <a:t>Ant is procedural. You have to tell Ant exactly what to do and when to do it. </a:t>
            </a:r>
          </a:p>
          <a:p>
            <a:r>
              <a:rPr lang="en-IN" dirty="0"/>
              <a:t>You have to tell it  to compile, then copy, then compress.</a:t>
            </a:r>
          </a:p>
          <a:p>
            <a:r>
              <a:rPr lang="en-IN" dirty="0"/>
              <a:t>Ant doesn’t have a lifecycle. You have to define goals and goal dependencies. </a:t>
            </a:r>
          </a:p>
          <a:p>
            <a:r>
              <a:rPr lang="en-IN" dirty="0"/>
              <a:t>You have to attach a sequence of tasks to each goal manually.</a:t>
            </a:r>
          </a:p>
        </p:txBody>
      </p:sp>
      <p:sp>
        <p:nvSpPr>
          <p:cNvPr id="3" name="Title 2"/>
          <p:cNvSpPr>
            <a:spLocks noGrp="1"/>
          </p:cNvSpPr>
          <p:nvPr>
            <p:ph type="title"/>
          </p:nvPr>
        </p:nvSpPr>
        <p:spPr/>
        <p:txBody>
          <a:bodyPr/>
          <a:lstStyle/>
          <a:p>
            <a:r>
              <a:rPr lang="en-IN" dirty="0"/>
              <a:t>Apache Ant vs Maven</a:t>
            </a:r>
          </a:p>
        </p:txBody>
      </p:sp>
    </p:spTree>
    <p:extLst>
      <p:ext uri="{BB962C8B-B14F-4D97-AF65-F5344CB8AC3E}">
        <p14:creationId xmlns:p14="http://schemas.microsoft.com/office/powerpoint/2010/main" val="33902129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&lt;dependency&gt;</a:t>
            </a:r>
          </a:p>
          <a:p>
            <a:r>
              <a:rPr lang="en-US" dirty="0"/>
              <a:t>  &lt;</a:t>
            </a:r>
            <a:r>
              <a:rPr lang="en-US" dirty="0" err="1"/>
              <a:t>groupId</a:t>
            </a:r>
            <a:r>
              <a:rPr lang="en-US" dirty="0"/>
              <a:t>&gt;</a:t>
            </a:r>
            <a:r>
              <a:rPr lang="en-US" dirty="0" err="1"/>
              <a:t>extDependency</a:t>
            </a:r>
            <a:r>
              <a:rPr lang="en-US" dirty="0"/>
              <a:t>&lt;/</a:t>
            </a:r>
            <a:r>
              <a:rPr lang="en-US" dirty="0" err="1"/>
              <a:t>groupId</a:t>
            </a:r>
            <a:r>
              <a:rPr lang="en-US" dirty="0"/>
              <a:t>&gt;</a:t>
            </a:r>
          </a:p>
          <a:p>
            <a:r>
              <a:rPr lang="en-US" dirty="0"/>
              <a:t>  &lt;</a:t>
            </a:r>
            <a:r>
              <a:rPr lang="en-US" dirty="0" err="1"/>
              <a:t>artifactId</a:t>
            </a:r>
            <a:r>
              <a:rPr lang="en-US" dirty="0"/>
              <a:t>&gt;</a:t>
            </a:r>
            <a:r>
              <a:rPr lang="en-US" dirty="0" err="1"/>
              <a:t>extDependency</a:t>
            </a:r>
            <a:r>
              <a:rPr lang="en-US" dirty="0"/>
              <a:t>&lt;/</a:t>
            </a:r>
            <a:r>
              <a:rPr lang="en-US" dirty="0" err="1"/>
              <a:t>artifactId</a:t>
            </a:r>
            <a:r>
              <a:rPr lang="en-US" dirty="0"/>
              <a:t>&gt;</a:t>
            </a:r>
          </a:p>
          <a:p>
            <a:r>
              <a:rPr lang="en-US" dirty="0"/>
              <a:t>  &lt;scope&gt;system&lt;/scope&gt;</a:t>
            </a:r>
          </a:p>
          <a:p>
            <a:r>
              <a:rPr lang="en-US" dirty="0"/>
              <a:t>  &lt;version&gt;1.0&lt;/version&gt;</a:t>
            </a:r>
          </a:p>
          <a:p>
            <a:r>
              <a:rPr lang="en-US" dirty="0"/>
              <a:t>  &lt;</a:t>
            </a:r>
            <a:r>
              <a:rPr lang="en-US" dirty="0" err="1"/>
              <a:t>systemPath</a:t>
            </a:r>
            <a:r>
              <a:rPr lang="en-US" dirty="0"/>
              <a:t>&gt;${</a:t>
            </a:r>
            <a:r>
              <a:rPr lang="en-US" dirty="0" err="1"/>
              <a:t>basedir</a:t>
            </a:r>
            <a:r>
              <a:rPr lang="en-US" dirty="0"/>
              <a:t>}\war\WEB-INF\lib\extDependency.jar&lt;/</a:t>
            </a:r>
            <a:r>
              <a:rPr lang="en-US" dirty="0" err="1"/>
              <a:t>systemPath</a:t>
            </a:r>
            <a:r>
              <a:rPr lang="en-US" dirty="0"/>
              <a:t>&gt;</a:t>
            </a:r>
          </a:p>
          <a:p>
            <a:r>
              <a:rPr lang="en-US" dirty="0"/>
              <a:t>&lt;/dependency&gt;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system</a:t>
            </a:r>
          </a:p>
        </p:txBody>
      </p:sp>
    </p:spTree>
    <p:extLst>
      <p:ext uri="{BB962C8B-B14F-4D97-AF65-F5344CB8AC3E}">
        <p14:creationId xmlns:p14="http://schemas.microsoft.com/office/powerpoint/2010/main" val="1702326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07F7CA-33CF-4117-8631-E8204D517F86}"/>
              </a:ext>
            </a:extLst>
          </p:cNvPr>
          <p:cNvSpPr>
            <a:spLocks noGrp="1"/>
          </p:cNvSpPr>
          <p:nvPr>
            <p:ph sz="quarter" idx="12"/>
          </p:nvPr>
        </p:nvSpPr>
        <p:spPr/>
        <p:txBody>
          <a:bodyPr>
            <a:normAutofit fontScale="92500" lnSpcReduction="20000"/>
          </a:bodyPr>
          <a:lstStyle/>
          <a:p>
            <a:r>
              <a:rPr lang="en-IN" dirty="0"/>
              <a:t>&lt;</a:t>
            </a:r>
            <a:r>
              <a:rPr lang="en-IN" dirty="0" err="1"/>
              <a:t>dependencyManagement</a:t>
            </a:r>
            <a:r>
              <a:rPr lang="en-IN" dirty="0"/>
              <a:t>&gt;</a:t>
            </a:r>
          </a:p>
          <a:p>
            <a:r>
              <a:rPr lang="en-IN" dirty="0"/>
              <a:t>    &lt;dependencies&gt;</a:t>
            </a:r>
          </a:p>
          <a:p>
            <a:r>
              <a:rPr lang="en-IN" dirty="0"/>
              <a:t>        &lt;dependency&gt;</a:t>
            </a:r>
          </a:p>
          <a:p>
            <a:r>
              <a:rPr lang="en-IN" dirty="0"/>
              <a:t>            &lt;</a:t>
            </a:r>
            <a:r>
              <a:rPr lang="en-IN" dirty="0" err="1"/>
              <a:t>groupId</a:t>
            </a:r>
            <a:r>
              <a:rPr lang="en-IN" dirty="0"/>
              <a:t>&gt;other.pom.group.id&lt;/</a:t>
            </a:r>
            <a:r>
              <a:rPr lang="en-IN" dirty="0" err="1"/>
              <a:t>groupId</a:t>
            </a:r>
            <a:r>
              <a:rPr lang="en-IN" dirty="0"/>
              <a:t>&gt;</a:t>
            </a:r>
          </a:p>
          <a:p>
            <a:r>
              <a:rPr lang="en-IN" dirty="0"/>
              <a:t>            &lt;</a:t>
            </a:r>
            <a:r>
              <a:rPr lang="en-IN" dirty="0" err="1"/>
              <a:t>artifactId</a:t>
            </a:r>
            <a:r>
              <a:rPr lang="en-IN" dirty="0"/>
              <a:t>&gt;other-pom-</a:t>
            </a:r>
            <a:r>
              <a:rPr lang="en-IN" dirty="0" err="1"/>
              <a:t>artifact</a:t>
            </a:r>
            <a:r>
              <a:rPr lang="en-IN" dirty="0"/>
              <a:t>-id&lt;/</a:t>
            </a:r>
            <a:r>
              <a:rPr lang="en-IN" dirty="0" err="1"/>
              <a:t>artifactId</a:t>
            </a:r>
            <a:r>
              <a:rPr lang="en-IN" dirty="0"/>
              <a:t>&gt;</a:t>
            </a:r>
          </a:p>
          <a:p>
            <a:r>
              <a:rPr lang="en-IN" dirty="0"/>
              <a:t>            &lt;version&gt;SNAPSHOT&lt;/version&gt;</a:t>
            </a:r>
          </a:p>
          <a:p>
            <a:r>
              <a:rPr lang="en-IN" dirty="0"/>
              <a:t>            &lt;scope&gt;import&lt;/scope&gt;</a:t>
            </a:r>
          </a:p>
          <a:p>
            <a:r>
              <a:rPr lang="en-IN" dirty="0"/>
              <a:t>            &lt;type&gt;pom&lt;/type&gt;</a:t>
            </a:r>
          </a:p>
          <a:p>
            <a:r>
              <a:rPr lang="en-IN" dirty="0"/>
              <a:t>        &lt;/dependency&gt;   </a:t>
            </a:r>
          </a:p>
          <a:p>
            <a:r>
              <a:rPr lang="en-IN" dirty="0"/>
              <a:t>    &lt;/dependencies&gt;</a:t>
            </a:r>
          </a:p>
          <a:p>
            <a:r>
              <a:rPr lang="en-IN" dirty="0"/>
              <a:t>&lt;/</a:t>
            </a:r>
            <a:r>
              <a:rPr lang="en-IN" dirty="0" err="1"/>
              <a:t>dependencyManagement</a:t>
            </a:r>
            <a:r>
              <a:rPr lang="en-IN" dirty="0"/>
              <a:t>&gt;</a:t>
            </a:r>
          </a:p>
        </p:txBody>
      </p:sp>
      <p:sp>
        <p:nvSpPr>
          <p:cNvPr id="3" name="Title 2">
            <a:extLst>
              <a:ext uri="{FF2B5EF4-FFF2-40B4-BE49-F238E27FC236}">
                <a16:creationId xmlns:a16="http://schemas.microsoft.com/office/drawing/2014/main" id="{30EEE7E4-E634-493E-B020-86611B79B853}"/>
              </a:ext>
            </a:extLst>
          </p:cNvPr>
          <p:cNvSpPr>
            <a:spLocks noGrp="1"/>
          </p:cNvSpPr>
          <p:nvPr>
            <p:ph type="title"/>
          </p:nvPr>
        </p:nvSpPr>
        <p:spPr/>
        <p:txBody>
          <a:bodyPr/>
          <a:lstStyle/>
          <a:p>
            <a:r>
              <a:rPr lang="en-IN" dirty="0"/>
              <a:t>Maven dependency scope – import</a:t>
            </a:r>
            <a:br>
              <a:rPr lang="en-IN" dirty="0"/>
            </a:br>
            <a:endParaRPr lang="en-IN" dirty="0"/>
          </a:p>
        </p:txBody>
      </p:sp>
    </p:spTree>
    <p:extLst>
      <p:ext uri="{BB962C8B-B14F-4D97-AF65-F5344CB8AC3E}">
        <p14:creationId xmlns:p14="http://schemas.microsoft.com/office/powerpoint/2010/main" val="42014593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CFEEBD-51E9-403A-9F07-F8B270AC276C}"/>
              </a:ext>
            </a:extLst>
          </p:cNvPr>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As project size and complexity increases, it makes sense to split the project into multiple modules. </a:t>
            </a:r>
          </a:p>
          <a:p>
            <a:pPr marL="342900" indent="-342900">
              <a:buFont typeface="Arial" panose="020B0604020202020204" pitchFamily="34" charset="0"/>
              <a:buChar char="•"/>
            </a:pPr>
            <a:r>
              <a:rPr lang="en-US" b="0" dirty="0">
                <a:solidFill>
                  <a:schemeClr val="tx1"/>
                </a:solidFill>
              </a:rPr>
              <a:t>While it is always possible to split the project into multiple projects and link them as dependencies, it complicates the build process. </a:t>
            </a:r>
          </a:p>
          <a:p>
            <a:pPr marL="342900" indent="-342900">
              <a:buFont typeface="Arial" panose="020B0604020202020204" pitchFamily="34" charset="0"/>
              <a:buChar char="•"/>
            </a:pPr>
            <a:r>
              <a:rPr lang="en-US" b="0" dirty="0">
                <a:solidFill>
                  <a:schemeClr val="tx1"/>
                </a:solidFill>
              </a:rPr>
              <a:t>In Maven, the preferred approach is to structure the project as multi module project and delegate the rest to Maven.</a:t>
            </a:r>
            <a:endParaRPr lang="en-IN" b="0" dirty="0">
              <a:solidFill>
                <a:schemeClr val="tx1"/>
              </a:solidFill>
            </a:endParaRPr>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4273758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CC81F-DAAD-4984-B142-B959FE260298}"/>
              </a:ext>
            </a:extLst>
          </p:cNvPr>
          <p:cNvSpPr>
            <a:spLocks noGrp="1"/>
          </p:cNvSpPr>
          <p:nvPr>
            <p:ph type="title"/>
          </p:nvPr>
        </p:nvSpPr>
        <p:spPr/>
        <p:txBody>
          <a:bodyPr/>
          <a:lstStyle/>
          <a:p>
            <a:r>
              <a:rPr lang="en-IN" dirty="0"/>
              <a:t>Multi Module Project</a:t>
            </a:r>
          </a:p>
        </p:txBody>
      </p:sp>
      <p:pic>
        <p:nvPicPr>
          <p:cNvPr id="10242" name="Picture 2">
            <a:extLst>
              <a:ext uri="{FF2B5EF4-FFF2-40B4-BE49-F238E27FC236}">
                <a16:creationId xmlns:a16="http://schemas.microsoft.com/office/drawing/2014/main" id="{9DF99FA3-FB46-4897-926A-7D21A817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970" y="1531861"/>
            <a:ext cx="5705475"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1104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pic>
        <p:nvPicPr>
          <p:cNvPr id="4098" name="Picture 2" descr="Maven Multi Module Project Simple Multi Layout ">
            <a:extLst>
              <a:ext uri="{FF2B5EF4-FFF2-40B4-BE49-F238E27FC236}">
                <a16:creationId xmlns:a16="http://schemas.microsoft.com/office/drawing/2014/main" id="{9B4D9F11-3246-4E64-BF50-3D8577791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370963"/>
            <a:ext cx="7380950" cy="5487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39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21A17-8947-4011-A549-3610F45214AE}"/>
              </a:ext>
            </a:extLst>
          </p:cNvPr>
          <p:cNvSpPr>
            <a:spLocks noGrp="1"/>
          </p:cNvSpPr>
          <p:nvPr>
            <p:ph sz="quarter" idx="12"/>
          </p:nvPr>
        </p:nvSpPr>
        <p:spPr>
          <a:xfrm>
            <a:off x="449659" y="1221327"/>
            <a:ext cx="8228012" cy="5374782"/>
          </a:xfrm>
        </p:spPr>
        <p:txBody>
          <a:bodyPr>
            <a:noAutofit/>
          </a:bodyPr>
          <a:lstStyle/>
          <a:p>
            <a:pPr marL="0" indent="0">
              <a:buNone/>
            </a:pPr>
            <a:r>
              <a:rPr lang="en-US" sz="1800" b="1" dirty="0">
                <a:solidFill>
                  <a:srgbClr val="FF0000"/>
                </a:solidFill>
              </a:rPr>
              <a:t>simple-multi/pom.xml</a:t>
            </a:r>
          </a:p>
          <a:p>
            <a:pPr marL="0" indent="0">
              <a:buNone/>
            </a:pPr>
            <a:r>
              <a:rPr lang="en-US" sz="1800" dirty="0"/>
              <a:t>&lt;project </a:t>
            </a:r>
            <a:r>
              <a:rPr lang="en-US" sz="1800" dirty="0" err="1"/>
              <a:t>xmlns</a:t>
            </a:r>
            <a:r>
              <a:rPr lang="en-US" sz="1800" dirty="0"/>
              <a:t>="http://maven.apache.org/POM/4.0.0" </a:t>
            </a:r>
            <a:r>
              <a:rPr lang="en-US" sz="1800" dirty="0" err="1"/>
              <a:t>xmlns:xsi</a:t>
            </a:r>
            <a:r>
              <a:rPr lang="en-US" sz="1800" dirty="0"/>
              <a:t>="http://www.w3.org/2001/XMLSchema-instance"</a:t>
            </a:r>
          </a:p>
          <a:p>
            <a:pPr marL="0" indent="0">
              <a:buNone/>
            </a:pPr>
            <a:r>
              <a:rPr lang="en-US" sz="1800" dirty="0" err="1"/>
              <a:t>xsi:schemaLocation</a:t>
            </a:r>
            <a:r>
              <a:rPr lang="en-US" sz="1800" dirty="0"/>
              <a:t>="http://maven.apache.org/POM/4.0.0 http://maven.apache.org/xsd/maven-4.0.0.xsd"&gt;  &lt;</a:t>
            </a:r>
            <a:r>
              <a:rPr lang="en-US" sz="1800" dirty="0" err="1"/>
              <a:t>modelVersion</a:t>
            </a:r>
            <a:r>
              <a:rPr lang="en-US" sz="1800" dirty="0"/>
              <a:t>&gt;4.0.0&lt;/</a:t>
            </a:r>
            <a:r>
              <a:rPr lang="en-US" sz="1800" dirty="0" err="1"/>
              <a:t>modelVersion</a:t>
            </a:r>
            <a:r>
              <a:rPr lang="en-US" sz="1800" dirty="0"/>
              <a:t>&gt;</a:t>
            </a:r>
          </a:p>
          <a:p>
            <a:pPr marL="0" indent="0">
              <a:buNone/>
            </a:pPr>
            <a:r>
              <a:rPr lang="en-US" sz="1800" dirty="0"/>
              <a:t>  &lt;</a:t>
            </a:r>
            <a:r>
              <a:rPr lang="en-US" sz="1800" dirty="0" err="1"/>
              <a:t>groupId</a:t>
            </a:r>
            <a:r>
              <a:rPr lang="en-US" sz="1800" dirty="0"/>
              <a:t>&gt;</a:t>
            </a:r>
            <a:r>
              <a:rPr lang="en-US" sz="1800" dirty="0" err="1"/>
              <a:t>org.codetab</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&gt;simple-multi&lt;/</a:t>
            </a:r>
            <a:r>
              <a:rPr lang="en-US" sz="1800" dirty="0" err="1"/>
              <a:t>artifactId</a:t>
            </a:r>
            <a:r>
              <a:rPr lang="en-US" sz="1800" dirty="0"/>
              <a:t>&gt;</a:t>
            </a:r>
          </a:p>
          <a:p>
            <a:pPr marL="0" indent="0">
              <a:buNone/>
            </a:pPr>
            <a:r>
              <a:rPr lang="en-US" sz="1800" dirty="0"/>
              <a:t>  &lt;version&gt;1.0&lt;/version&gt;</a:t>
            </a:r>
          </a:p>
          <a:p>
            <a:pPr marL="0" indent="0">
              <a:buNone/>
            </a:pPr>
            <a:r>
              <a:rPr lang="en-US" sz="1800" dirty="0"/>
              <a:t>  &lt;packaging&gt;pom&lt;/packaging&gt;</a:t>
            </a:r>
          </a:p>
          <a:p>
            <a:pPr marL="0" indent="0">
              <a:buNone/>
            </a:pPr>
            <a:r>
              <a:rPr lang="en-US" sz="1800" dirty="0"/>
              <a:t>  &lt;modules&gt;</a:t>
            </a:r>
          </a:p>
          <a:p>
            <a:pPr marL="0" indent="0">
              <a:buNone/>
            </a:pPr>
            <a:r>
              <a:rPr lang="en-US" sz="1800" dirty="0"/>
              <a:t>      &lt;module&gt;app&lt;/module&gt;</a:t>
            </a:r>
          </a:p>
          <a:p>
            <a:pPr marL="0" indent="0">
              <a:buNone/>
            </a:pPr>
            <a:r>
              <a:rPr lang="en-US" sz="1800" dirty="0"/>
              <a:t>      &lt;module&gt;</a:t>
            </a:r>
            <a:r>
              <a:rPr lang="en-US" sz="1800" dirty="0" err="1"/>
              <a:t>util</a:t>
            </a:r>
            <a:r>
              <a:rPr lang="en-US" sz="1800" dirty="0"/>
              <a:t>&lt;/module&gt;</a:t>
            </a:r>
          </a:p>
          <a:p>
            <a:pPr marL="0" indent="0">
              <a:buNone/>
            </a:pPr>
            <a:r>
              <a:rPr lang="en-US" sz="1800" dirty="0"/>
              <a:t>  &lt;/modules&gt;&lt;/project&gt;</a:t>
            </a:r>
            <a:endParaRPr lang="en-IN" sz="1800" dirty="0"/>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41807509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21A17-8947-4011-A549-3610F45214AE}"/>
              </a:ext>
            </a:extLst>
          </p:cNvPr>
          <p:cNvSpPr>
            <a:spLocks noGrp="1"/>
          </p:cNvSpPr>
          <p:nvPr>
            <p:ph sz="quarter" idx="12"/>
          </p:nvPr>
        </p:nvSpPr>
        <p:spPr>
          <a:xfrm>
            <a:off x="449659" y="1221327"/>
            <a:ext cx="8228012" cy="5374782"/>
          </a:xfrm>
        </p:spPr>
        <p:txBody>
          <a:bodyPr>
            <a:noAutofit/>
          </a:bodyPr>
          <a:lstStyle/>
          <a:p>
            <a:pPr marL="0" indent="0">
              <a:buNone/>
            </a:pPr>
            <a:r>
              <a:rPr lang="en-US" sz="1800" b="1" dirty="0" err="1">
                <a:solidFill>
                  <a:srgbClr val="FF0000"/>
                </a:solidFill>
              </a:rPr>
              <a:t>Util</a:t>
            </a:r>
            <a:r>
              <a:rPr lang="en-US" sz="1800" b="1" dirty="0">
                <a:solidFill>
                  <a:srgbClr val="FF0000"/>
                </a:solidFill>
              </a:rPr>
              <a:t>/pom.xml</a:t>
            </a:r>
          </a:p>
          <a:p>
            <a:pPr marL="0" indent="0">
              <a:buNone/>
            </a:pPr>
            <a:r>
              <a:rPr lang="en-US" sz="1800" dirty="0"/>
              <a:t>&lt;project </a:t>
            </a:r>
            <a:r>
              <a:rPr lang="en-US" sz="1800" dirty="0" err="1"/>
              <a:t>xmlns</a:t>
            </a:r>
            <a:r>
              <a:rPr lang="en-US" sz="1800" dirty="0"/>
              <a:t>="http://maven.apache.org/POM/4.0.0" </a:t>
            </a:r>
            <a:r>
              <a:rPr lang="en-US" sz="1800" dirty="0" err="1"/>
              <a:t>xmlns:xsi</a:t>
            </a:r>
            <a:r>
              <a:rPr lang="en-US" sz="1800" dirty="0"/>
              <a:t>="http://www.w3.org/2001/XMLSchema-instance"</a:t>
            </a:r>
          </a:p>
          <a:p>
            <a:pPr marL="0" indent="0">
              <a:buNone/>
            </a:pPr>
            <a:r>
              <a:rPr lang="en-US" sz="1800" dirty="0"/>
              <a:t>   </a:t>
            </a:r>
            <a:r>
              <a:rPr lang="en-US" sz="1800" dirty="0" err="1"/>
              <a:t>xsi:schemaLocation</a:t>
            </a:r>
            <a:r>
              <a:rPr lang="en-US" sz="1800" dirty="0"/>
              <a:t>="http://maven.apache.org/POM/4.0.0 http://maven.apache.org/xsd/maven-4.0.0.xsd"&gt;</a:t>
            </a:r>
          </a:p>
          <a:p>
            <a:pPr marL="0" indent="0">
              <a:buNone/>
            </a:pPr>
            <a:r>
              <a:rPr lang="en-US" sz="1800" dirty="0"/>
              <a:t>   &lt;</a:t>
            </a:r>
            <a:r>
              <a:rPr lang="en-US" sz="1800" dirty="0" err="1"/>
              <a:t>modelVersion</a:t>
            </a:r>
            <a:r>
              <a:rPr lang="en-US" sz="1800" dirty="0"/>
              <a:t>&gt;4.0.0&lt;/</a:t>
            </a:r>
            <a:r>
              <a:rPr lang="en-US" sz="1800" dirty="0" err="1"/>
              <a:t>modelVersion</a:t>
            </a:r>
            <a:r>
              <a:rPr lang="en-US" sz="1800" dirty="0"/>
              <a:t>&gt;</a:t>
            </a:r>
          </a:p>
          <a:p>
            <a:pPr marL="0" indent="0">
              <a:buNone/>
            </a:pPr>
            <a:r>
              <a:rPr lang="en-US" sz="1800" dirty="0"/>
              <a:t>   &lt;parent&gt;</a:t>
            </a:r>
          </a:p>
          <a:p>
            <a:pPr marL="0" indent="0">
              <a:buNone/>
            </a:pPr>
            <a:r>
              <a:rPr lang="en-US" sz="1800" dirty="0"/>
              <a:t>       &lt;</a:t>
            </a:r>
            <a:r>
              <a:rPr lang="en-US" sz="1800" dirty="0" err="1"/>
              <a:t>groupId</a:t>
            </a:r>
            <a:r>
              <a:rPr lang="en-US" sz="1800" dirty="0"/>
              <a:t>&gt;</a:t>
            </a:r>
            <a:r>
              <a:rPr lang="en-US" sz="1800" dirty="0" err="1"/>
              <a:t>org.codetab</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&gt;simple-multi&lt;/</a:t>
            </a:r>
            <a:r>
              <a:rPr lang="en-US" sz="1800" dirty="0" err="1"/>
              <a:t>artifactId</a:t>
            </a:r>
            <a:r>
              <a:rPr lang="en-US" sz="1800" dirty="0"/>
              <a:t>&gt;</a:t>
            </a:r>
          </a:p>
          <a:p>
            <a:pPr marL="0" indent="0">
              <a:buNone/>
            </a:pPr>
            <a:r>
              <a:rPr lang="en-US" sz="1800" dirty="0"/>
              <a:t>       &lt;version&gt;1.0&lt;/version&gt;</a:t>
            </a:r>
          </a:p>
          <a:p>
            <a:pPr marL="0" indent="0">
              <a:buNone/>
            </a:pPr>
            <a:r>
              <a:rPr lang="en-US" sz="1800" dirty="0"/>
              <a:t>   &lt;/parent&gt;</a:t>
            </a:r>
          </a:p>
          <a:p>
            <a:pPr marL="0" indent="0">
              <a:buNone/>
            </a:pPr>
            <a:r>
              <a:rPr lang="en-US" sz="1800" dirty="0"/>
              <a:t>   &lt;</a:t>
            </a:r>
            <a:r>
              <a:rPr lang="en-US" sz="1800" dirty="0" err="1"/>
              <a:t>artifactId</a:t>
            </a:r>
            <a:r>
              <a:rPr lang="en-US" sz="1800" dirty="0"/>
              <a:t>&gt;</a:t>
            </a:r>
            <a:r>
              <a:rPr lang="en-US" sz="1800" dirty="0" err="1"/>
              <a:t>util</a:t>
            </a:r>
            <a:r>
              <a:rPr lang="en-US" sz="1800" dirty="0"/>
              <a:t>&lt;/</a:t>
            </a:r>
            <a:r>
              <a:rPr lang="en-US" sz="1800" dirty="0" err="1"/>
              <a:t>artifactId</a:t>
            </a:r>
            <a:r>
              <a:rPr lang="en-US" sz="1800" dirty="0"/>
              <a:t>&gt;</a:t>
            </a:r>
          </a:p>
          <a:p>
            <a:pPr marL="0" indent="0">
              <a:buNone/>
            </a:pPr>
            <a:r>
              <a:rPr lang="en-US" sz="1800" dirty="0"/>
              <a:t>   &lt;properties&gt;</a:t>
            </a:r>
          </a:p>
          <a:p>
            <a:pPr marL="0" indent="0">
              <a:buNone/>
            </a:pPr>
            <a:endParaRPr lang="en-IN" sz="1800" dirty="0"/>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192468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21A17-8947-4011-A549-3610F45214AE}"/>
              </a:ext>
            </a:extLst>
          </p:cNvPr>
          <p:cNvSpPr>
            <a:spLocks noGrp="1"/>
          </p:cNvSpPr>
          <p:nvPr>
            <p:ph sz="quarter" idx="12"/>
          </p:nvPr>
        </p:nvSpPr>
        <p:spPr>
          <a:xfrm>
            <a:off x="449659" y="1221327"/>
            <a:ext cx="8228012" cy="5374782"/>
          </a:xfrm>
        </p:spPr>
        <p:txBody>
          <a:bodyPr>
            <a:noAutofit/>
          </a:bodyPr>
          <a:lstStyle/>
          <a:p>
            <a:pPr marL="0" indent="0">
              <a:buNone/>
            </a:pPr>
            <a:r>
              <a:rPr lang="en-US" sz="1800" dirty="0"/>
              <a:t> &lt;</a:t>
            </a:r>
            <a:r>
              <a:rPr lang="en-US" sz="1800" dirty="0" err="1"/>
              <a:t>project.build.sourceEncoding</a:t>
            </a:r>
            <a:r>
              <a:rPr lang="en-US" sz="1800" dirty="0"/>
              <a:t>&gt;UTF-8&lt;/</a:t>
            </a:r>
            <a:r>
              <a:rPr lang="en-US" sz="1800" dirty="0" err="1"/>
              <a:t>project.build.sourceEncoding</a:t>
            </a:r>
            <a:r>
              <a:rPr lang="en-US" sz="1800" dirty="0"/>
              <a:t>&gt;</a:t>
            </a:r>
          </a:p>
          <a:p>
            <a:pPr marL="0" indent="0">
              <a:buNone/>
            </a:pPr>
            <a:r>
              <a:rPr lang="en-US" sz="1800" dirty="0"/>
              <a:t>       &lt;</a:t>
            </a:r>
            <a:r>
              <a:rPr lang="en-US" sz="1800" dirty="0" err="1"/>
              <a:t>maven.compiler.source</a:t>
            </a:r>
            <a:r>
              <a:rPr lang="en-US" sz="1800" dirty="0"/>
              <a:t>&gt;1.8&lt;/</a:t>
            </a:r>
            <a:r>
              <a:rPr lang="en-US" sz="1800" dirty="0" err="1"/>
              <a:t>maven.compiler.source</a:t>
            </a:r>
            <a:r>
              <a:rPr lang="en-US" sz="1800" dirty="0"/>
              <a:t>&gt;</a:t>
            </a:r>
          </a:p>
          <a:p>
            <a:pPr marL="0" indent="0">
              <a:buNone/>
            </a:pPr>
            <a:r>
              <a:rPr lang="en-US" sz="1800" dirty="0"/>
              <a:t>       &lt;</a:t>
            </a:r>
            <a:r>
              <a:rPr lang="en-US" sz="1800" dirty="0" err="1"/>
              <a:t>maven.compiler.target</a:t>
            </a:r>
            <a:r>
              <a:rPr lang="en-US" sz="1800" dirty="0"/>
              <a:t>&gt;1.8&lt;/</a:t>
            </a:r>
            <a:r>
              <a:rPr lang="en-US" sz="1800" dirty="0" err="1"/>
              <a:t>maven.compiler.target</a:t>
            </a:r>
            <a:r>
              <a:rPr lang="en-US" sz="1800" dirty="0"/>
              <a:t>&gt;</a:t>
            </a:r>
          </a:p>
          <a:p>
            <a:pPr marL="0" indent="0">
              <a:buNone/>
            </a:pPr>
            <a:r>
              <a:rPr lang="en-US" sz="1800" dirty="0"/>
              <a:t>   &lt;/properties&gt;</a:t>
            </a:r>
          </a:p>
          <a:p>
            <a:pPr marL="0" indent="0">
              <a:buNone/>
            </a:pPr>
            <a:r>
              <a:rPr lang="en-US" sz="1800" dirty="0"/>
              <a:t>   &lt;dependencies&gt;</a:t>
            </a:r>
          </a:p>
          <a:p>
            <a:pPr marL="0" indent="0">
              <a:buNone/>
            </a:pPr>
            <a:r>
              <a:rPr lang="en-US" sz="1800" dirty="0"/>
              <a:t>       &lt;dependency&gt;</a:t>
            </a:r>
          </a:p>
          <a:p>
            <a:pPr marL="0" indent="0">
              <a:buNone/>
            </a:pPr>
            <a:r>
              <a:rPr lang="en-US" sz="1800" dirty="0"/>
              <a:t>           &lt;</a:t>
            </a:r>
            <a:r>
              <a:rPr lang="en-US" sz="1800" dirty="0" err="1"/>
              <a:t>groupId</a:t>
            </a:r>
            <a:r>
              <a:rPr lang="en-US" sz="1800" dirty="0"/>
              <a:t>&gt;</a:t>
            </a:r>
            <a:r>
              <a:rPr lang="en-US" sz="1800" dirty="0" err="1"/>
              <a:t>org.apache.commons</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&gt;commons-lang3&lt;/</a:t>
            </a:r>
            <a:r>
              <a:rPr lang="en-US" sz="1800" dirty="0" err="1"/>
              <a:t>artifactId</a:t>
            </a:r>
            <a:r>
              <a:rPr lang="en-US" sz="1800" dirty="0"/>
              <a:t>&gt;</a:t>
            </a:r>
          </a:p>
          <a:p>
            <a:pPr marL="0" indent="0">
              <a:buNone/>
            </a:pPr>
            <a:r>
              <a:rPr lang="en-US" sz="1800" dirty="0"/>
              <a:t>           &lt;version&gt;3.6&lt;/version&gt;</a:t>
            </a:r>
          </a:p>
          <a:p>
            <a:pPr marL="0" indent="0">
              <a:buNone/>
            </a:pPr>
            <a:r>
              <a:rPr lang="en-US" sz="1800" dirty="0"/>
              <a:t>       &lt;/dependency&gt;</a:t>
            </a:r>
          </a:p>
          <a:p>
            <a:pPr marL="0" indent="0">
              <a:buNone/>
            </a:pPr>
            <a:r>
              <a:rPr lang="en-US" sz="1800" dirty="0"/>
              <a:t>       </a:t>
            </a:r>
            <a:endParaRPr lang="en-IN" sz="1800" dirty="0"/>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41339587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pic>
        <p:nvPicPr>
          <p:cNvPr id="7" name="Picture 6">
            <a:extLst>
              <a:ext uri="{FF2B5EF4-FFF2-40B4-BE49-F238E27FC236}">
                <a16:creationId xmlns:a16="http://schemas.microsoft.com/office/drawing/2014/main" id="{7641E162-A919-41DC-A42A-B378C412925E}"/>
              </a:ext>
            </a:extLst>
          </p:cNvPr>
          <p:cNvPicPr>
            <a:picLocks noChangeAspect="1"/>
          </p:cNvPicPr>
          <p:nvPr/>
        </p:nvPicPr>
        <p:blipFill rotWithShape="1">
          <a:blip r:embed="rId2"/>
          <a:srcRect b="4995"/>
          <a:stretch/>
        </p:blipFill>
        <p:spPr>
          <a:xfrm>
            <a:off x="0" y="1363277"/>
            <a:ext cx="9144000" cy="4886603"/>
          </a:xfrm>
          <a:prstGeom prst="rect">
            <a:avLst/>
          </a:prstGeom>
        </p:spPr>
      </p:pic>
    </p:spTree>
    <p:extLst>
      <p:ext uri="{BB962C8B-B14F-4D97-AF65-F5344CB8AC3E}">
        <p14:creationId xmlns:p14="http://schemas.microsoft.com/office/powerpoint/2010/main" val="29399040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21A17-8947-4011-A549-3610F45214AE}"/>
              </a:ext>
            </a:extLst>
          </p:cNvPr>
          <p:cNvSpPr>
            <a:spLocks noGrp="1"/>
          </p:cNvSpPr>
          <p:nvPr>
            <p:ph sz="quarter" idx="12"/>
          </p:nvPr>
        </p:nvSpPr>
        <p:spPr>
          <a:xfrm>
            <a:off x="449659" y="1221327"/>
            <a:ext cx="8228012" cy="5374782"/>
          </a:xfrm>
        </p:spPr>
        <p:txBody>
          <a:bodyPr>
            <a:noAutofit/>
          </a:bodyPr>
          <a:lstStyle/>
          <a:p>
            <a:pPr marL="0" indent="0">
              <a:buNone/>
            </a:pPr>
            <a:r>
              <a:rPr lang="en-US" sz="1800" dirty="0"/>
              <a:t> &lt;dependency&gt;</a:t>
            </a:r>
          </a:p>
          <a:p>
            <a:pPr marL="0" indent="0">
              <a:buNone/>
            </a:pPr>
            <a:r>
              <a:rPr lang="en-US" sz="1800" dirty="0"/>
              <a:t>           &lt;</a:t>
            </a:r>
            <a:r>
              <a:rPr lang="en-US" sz="1800" dirty="0" err="1"/>
              <a:t>groupId</a:t>
            </a:r>
            <a:r>
              <a:rPr lang="en-US" sz="1800" dirty="0"/>
              <a:t>&gt;</a:t>
            </a:r>
            <a:r>
              <a:rPr lang="en-US" sz="1800" dirty="0" err="1"/>
              <a:t>junit</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a:t>
            </a:r>
            <a:r>
              <a:rPr lang="en-US" sz="1800" dirty="0" err="1"/>
              <a:t>junit</a:t>
            </a:r>
            <a:r>
              <a:rPr lang="en-US" sz="1800" dirty="0"/>
              <a:t>&lt;/</a:t>
            </a:r>
            <a:r>
              <a:rPr lang="en-US" sz="1800" dirty="0" err="1"/>
              <a:t>artifactId</a:t>
            </a:r>
            <a:r>
              <a:rPr lang="en-US" sz="1800" dirty="0"/>
              <a:t>&gt;</a:t>
            </a:r>
          </a:p>
          <a:p>
            <a:pPr marL="0" indent="0">
              <a:buNone/>
            </a:pPr>
            <a:r>
              <a:rPr lang="en-US" sz="1800" dirty="0"/>
              <a:t>           &lt;version&gt;4.12&lt;/version&gt;</a:t>
            </a:r>
          </a:p>
          <a:p>
            <a:pPr marL="0" indent="0">
              <a:buNone/>
            </a:pPr>
            <a:r>
              <a:rPr lang="en-US" sz="1800" dirty="0"/>
              <a:t>           &lt;scope&gt;test&lt;/scope&gt;</a:t>
            </a:r>
          </a:p>
          <a:p>
            <a:pPr marL="0" indent="0">
              <a:buNone/>
            </a:pPr>
            <a:r>
              <a:rPr lang="en-US" sz="1800" dirty="0"/>
              <a:t>       &lt;/dependency&gt;</a:t>
            </a:r>
          </a:p>
          <a:p>
            <a:pPr marL="0" indent="0">
              <a:buNone/>
            </a:pPr>
            <a:r>
              <a:rPr lang="en-US" sz="1800" dirty="0"/>
              <a:t>   &lt;/dependencies&gt;</a:t>
            </a:r>
          </a:p>
          <a:p>
            <a:pPr marL="0" indent="0">
              <a:buNone/>
            </a:pPr>
            <a:r>
              <a:rPr lang="en-US" sz="1800" dirty="0"/>
              <a:t>&lt;/project&gt;</a:t>
            </a:r>
            <a:endParaRPr lang="en-IN" sz="1800" dirty="0"/>
          </a:p>
          <a:p>
            <a:pPr marL="0" indent="0">
              <a:buNone/>
            </a:pPr>
            <a:endParaRPr lang="en-IN" sz="1800" dirty="0"/>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40397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Apache Maven</a:t>
            </a:r>
          </a:p>
          <a:p>
            <a:r>
              <a:rPr lang="en-IN" dirty="0"/>
              <a:t>Maven has conventions. It knows where your source code is because you followed the convention.</a:t>
            </a:r>
          </a:p>
          <a:p>
            <a:r>
              <a:rPr lang="en-IN" dirty="0"/>
              <a:t>Maven’s Compiler plugin put the bytecode in target/classes, and it produces a JAR file in target.</a:t>
            </a:r>
          </a:p>
          <a:p>
            <a:r>
              <a:rPr lang="en-IN" dirty="0"/>
              <a:t>Maven is declarative. All you had to do was create a pom.xml file and put your source in the default directory. Maven took care of the rest.</a:t>
            </a:r>
          </a:p>
          <a:p>
            <a:r>
              <a:rPr lang="en-IN" dirty="0"/>
              <a:t>Maven has a lifecycle which was invoked when you executed mvn install. </a:t>
            </a:r>
          </a:p>
          <a:p>
            <a:r>
              <a:rPr lang="en-IN" dirty="0"/>
              <a:t>This command tells Maven to execute a series of sequential lifecycle phases until it reached the install lifecycle phase. </a:t>
            </a:r>
          </a:p>
          <a:p>
            <a:r>
              <a:rPr lang="en-IN" dirty="0"/>
              <a:t>As a side effect of this journey through the lifecycle, Maven executed a number of default plugin goals which did things like compile and create a JAR.</a:t>
            </a:r>
          </a:p>
        </p:txBody>
      </p:sp>
      <p:sp>
        <p:nvSpPr>
          <p:cNvPr id="3" name="Title 2"/>
          <p:cNvSpPr>
            <a:spLocks noGrp="1"/>
          </p:cNvSpPr>
          <p:nvPr>
            <p:ph type="title"/>
          </p:nvPr>
        </p:nvSpPr>
        <p:spPr/>
        <p:txBody>
          <a:bodyPr/>
          <a:lstStyle/>
          <a:p>
            <a:r>
              <a:rPr lang="en-IN" dirty="0"/>
              <a:t>Apache Ant vs Maven</a:t>
            </a:r>
          </a:p>
        </p:txBody>
      </p:sp>
    </p:spTree>
    <p:extLst>
      <p:ext uri="{BB962C8B-B14F-4D97-AF65-F5344CB8AC3E}">
        <p14:creationId xmlns:p14="http://schemas.microsoft.com/office/powerpoint/2010/main" val="22902540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POM</a:t>
            </a:r>
          </a:p>
        </p:txBody>
      </p:sp>
      <p:sp>
        <p:nvSpPr>
          <p:cNvPr id="3" name="Content Placeholder 2"/>
          <p:cNvSpPr>
            <a:spLocks noGrp="1"/>
          </p:cNvSpPr>
          <p:nvPr>
            <p:ph sz="quarter" idx="12"/>
          </p:nvPr>
        </p:nvSpPr>
        <p:spPr/>
        <p:txBody>
          <a:bodyPr>
            <a:normAutofit fontScale="92500" lnSpcReduction="10000"/>
          </a:bodyPr>
          <a:lstStyle/>
          <a:p>
            <a:pPr marL="231775" indent="-231775">
              <a:buFont typeface="Arial" pitchFamily="34" charset="0"/>
              <a:buChar char="•"/>
            </a:pPr>
            <a:r>
              <a:rPr lang="en-IN" sz="2600" b="0" dirty="0">
                <a:solidFill>
                  <a:schemeClr val="tx1"/>
                </a:solidFill>
              </a:rPr>
              <a:t>General project information</a:t>
            </a:r>
          </a:p>
          <a:p>
            <a:pPr marL="231775" indent="-231775">
              <a:buFont typeface="Arial" pitchFamily="34" charset="0"/>
              <a:buChar char="•"/>
            </a:pPr>
            <a:r>
              <a:rPr lang="en-IN" sz="2600" b="0" dirty="0">
                <a:solidFill>
                  <a:schemeClr val="tx1"/>
                </a:solidFill>
              </a:rPr>
              <a:t>This includes a project’s name, the URL for a project, the sponsoring organization, and a list of developers and contributors along with the license for a project.</a:t>
            </a:r>
          </a:p>
          <a:p>
            <a:pPr marL="231775" indent="-231775">
              <a:lnSpc>
                <a:spcPct val="110000"/>
              </a:lnSpc>
              <a:buFont typeface="Arial" pitchFamily="34" charset="0"/>
              <a:buChar char="•"/>
            </a:pPr>
            <a:r>
              <a:rPr lang="en-IN" sz="2600" b="0" dirty="0">
                <a:solidFill>
                  <a:schemeClr val="tx1"/>
                </a:solidFill>
              </a:rPr>
              <a:t>Build settings</a:t>
            </a:r>
          </a:p>
          <a:p>
            <a:pPr marL="231775" indent="-231775">
              <a:lnSpc>
                <a:spcPct val="110000"/>
              </a:lnSpc>
              <a:buFont typeface="Arial" pitchFamily="34" charset="0"/>
              <a:buChar char="•"/>
            </a:pPr>
            <a:r>
              <a:rPr lang="en-IN" sz="2600" b="0" dirty="0">
                <a:solidFill>
                  <a:schemeClr val="tx1"/>
                </a:solidFill>
              </a:rPr>
              <a:t>In this section, we customize the behaviour of the default Maven build. </a:t>
            </a:r>
          </a:p>
          <a:p>
            <a:pPr marL="231775" indent="-231775">
              <a:lnSpc>
                <a:spcPct val="110000"/>
              </a:lnSpc>
              <a:buFont typeface="Arial" pitchFamily="34" charset="0"/>
              <a:buChar char="•"/>
            </a:pPr>
            <a:r>
              <a:rPr lang="en-IN" sz="2600" b="0" dirty="0">
                <a:solidFill>
                  <a:schemeClr val="tx1"/>
                </a:solidFill>
              </a:rPr>
              <a:t>We can change the location of source and tests, we can add new plugins, we can attach plugin goals to the lifecycle, and we can customize the site generation parameters.</a:t>
            </a:r>
          </a:p>
        </p:txBody>
      </p:sp>
    </p:spTree>
    <p:extLst>
      <p:ext uri="{BB962C8B-B14F-4D97-AF65-F5344CB8AC3E}">
        <p14:creationId xmlns:p14="http://schemas.microsoft.com/office/powerpoint/2010/main" val="519144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POM</a:t>
            </a:r>
          </a:p>
        </p:txBody>
      </p:sp>
      <p:sp>
        <p:nvSpPr>
          <p:cNvPr id="3" name="Content Placeholder 2"/>
          <p:cNvSpPr>
            <a:spLocks noGrp="1"/>
          </p:cNvSpPr>
          <p:nvPr>
            <p:ph sz="quarter" idx="12"/>
          </p:nvPr>
        </p:nvSpPr>
        <p:spPr>
          <a:xfrm>
            <a:off x="461035" y="1381125"/>
            <a:ext cx="8228012" cy="4824414"/>
          </a:xfrm>
        </p:spPr>
        <p:txBody>
          <a:bodyPr>
            <a:normAutofit lnSpcReduction="10000"/>
          </a:bodyPr>
          <a:lstStyle/>
          <a:p>
            <a:pPr marL="231775" indent="-231775">
              <a:lnSpc>
                <a:spcPct val="90000"/>
              </a:lnSpc>
              <a:buFont typeface="Arial" pitchFamily="34" charset="0"/>
              <a:buChar char="•"/>
            </a:pPr>
            <a:r>
              <a:rPr lang="en-IN" b="0" dirty="0">
                <a:solidFill>
                  <a:schemeClr val="tx1"/>
                </a:solidFill>
              </a:rPr>
              <a:t>Build environment</a:t>
            </a:r>
          </a:p>
          <a:p>
            <a:pPr marL="231775" indent="-231775">
              <a:lnSpc>
                <a:spcPct val="90000"/>
              </a:lnSpc>
              <a:buFont typeface="Arial" pitchFamily="34" charset="0"/>
              <a:buChar char="•"/>
            </a:pPr>
            <a:r>
              <a:rPr lang="en-IN" b="0" dirty="0">
                <a:solidFill>
                  <a:schemeClr val="tx1"/>
                </a:solidFill>
              </a:rPr>
              <a:t>The build environment consists of profiles that can be activated for use in different environments.</a:t>
            </a:r>
          </a:p>
          <a:p>
            <a:pPr marL="231775" indent="-231775">
              <a:lnSpc>
                <a:spcPct val="90000"/>
              </a:lnSpc>
              <a:buFont typeface="Arial" pitchFamily="34" charset="0"/>
              <a:buChar char="•"/>
            </a:pPr>
            <a:r>
              <a:rPr lang="en-IN" b="0" dirty="0">
                <a:solidFill>
                  <a:schemeClr val="tx1"/>
                </a:solidFill>
              </a:rPr>
              <a:t>For example, during development you may want to deploy to a development server, whereas in production you want to deploy to a production server. </a:t>
            </a:r>
          </a:p>
          <a:p>
            <a:pPr marL="231775" indent="-231775">
              <a:lnSpc>
                <a:spcPct val="90000"/>
              </a:lnSpc>
              <a:buFont typeface="Arial" pitchFamily="34" charset="0"/>
              <a:buChar char="•"/>
            </a:pPr>
            <a:r>
              <a:rPr lang="en-IN" b="0" dirty="0">
                <a:solidFill>
                  <a:schemeClr val="tx1"/>
                </a:solidFill>
              </a:rPr>
              <a:t>The build environment customizes the build settings for specific environments and is often supplemented by a custom settings.xml in ~/.m2.</a:t>
            </a:r>
          </a:p>
          <a:p>
            <a:pPr marL="231775" indent="-231775">
              <a:lnSpc>
                <a:spcPct val="90000"/>
              </a:lnSpc>
              <a:buFont typeface="Arial" pitchFamily="34" charset="0"/>
              <a:buChar char="•"/>
            </a:pPr>
            <a:r>
              <a:rPr lang="en-IN" b="0" dirty="0">
                <a:solidFill>
                  <a:schemeClr val="tx1"/>
                </a:solidFill>
              </a:rPr>
              <a:t>POM relationships</a:t>
            </a:r>
          </a:p>
          <a:p>
            <a:pPr marL="231775" indent="-231775">
              <a:lnSpc>
                <a:spcPct val="90000"/>
              </a:lnSpc>
              <a:buFont typeface="Arial" pitchFamily="34" charset="0"/>
              <a:buChar char="•"/>
            </a:pPr>
            <a:r>
              <a:rPr lang="en-IN" b="0" dirty="0">
                <a:solidFill>
                  <a:schemeClr val="tx1"/>
                </a:solidFill>
              </a:rPr>
              <a:t>A project rarely stands alone; it depends on other projects, inherits POM settings from parent projects, defines its own coordinates, and may include submodules.</a:t>
            </a:r>
          </a:p>
        </p:txBody>
      </p:sp>
    </p:spTree>
    <p:extLst>
      <p:ext uri="{BB962C8B-B14F-4D97-AF65-F5344CB8AC3E}">
        <p14:creationId xmlns:p14="http://schemas.microsoft.com/office/powerpoint/2010/main" val="31370460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7E5E92-C7A3-481F-8094-3815C5E30636}"/>
              </a:ext>
            </a:extLst>
          </p:cNvPr>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The Super POM is Maven's default POM. </a:t>
            </a:r>
          </a:p>
          <a:p>
            <a:pPr marL="342900" indent="-342900">
              <a:buFont typeface="Arial" panose="020B0604020202020204" pitchFamily="34" charset="0"/>
              <a:buChar char="•"/>
            </a:pPr>
            <a:r>
              <a:rPr lang="en-US" b="0" dirty="0">
                <a:solidFill>
                  <a:schemeClr val="tx1"/>
                </a:solidFill>
              </a:rPr>
              <a:t>All POMs inherit from a parent or default (despite explicitly defined or not). </a:t>
            </a:r>
          </a:p>
          <a:p>
            <a:pPr marL="342900" indent="-342900">
              <a:buFont typeface="Arial" panose="020B0604020202020204" pitchFamily="34" charset="0"/>
              <a:buChar char="•"/>
            </a:pPr>
            <a:r>
              <a:rPr lang="en-US" b="0" dirty="0">
                <a:solidFill>
                  <a:schemeClr val="tx1"/>
                </a:solidFill>
              </a:rPr>
              <a:t>This base POM is known as the Super POM, and contains values inherited by default.</a:t>
            </a:r>
          </a:p>
          <a:p>
            <a:pPr marL="342900" indent="-342900">
              <a:buFont typeface="Arial" panose="020B0604020202020204" pitchFamily="34" charset="0"/>
              <a:buChar char="•"/>
            </a:pPr>
            <a:r>
              <a:rPr lang="en-US" b="0" dirty="0">
                <a:solidFill>
                  <a:schemeClr val="tx1"/>
                </a:solidFill>
              </a:rPr>
              <a:t>Ultimately, all the application POM files get extended from the super POM. </a:t>
            </a:r>
          </a:p>
          <a:p>
            <a:pPr marL="342900" indent="-342900">
              <a:buFont typeface="Arial" panose="020B0604020202020204" pitchFamily="34" charset="0"/>
              <a:buChar char="•"/>
            </a:pPr>
            <a:r>
              <a:rPr lang="en-US" b="0" dirty="0">
                <a:solidFill>
                  <a:schemeClr val="tx1"/>
                </a:solidFill>
              </a:rPr>
              <a:t>The super POM file is at the top of the POM hierarchy and is bundled inside MAVEN_HOME/lib/maven-model-builder-3.3.3.jar - org/apache/maven/model/pom-4.0.0.xml.</a:t>
            </a:r>
          </a:p>
        </p:txBody>
      </p:sp>
      <p:sp>
        <p:nvSpPr>
          <p:cNvPr id="3" name="Title 2">
            <a:extLst>
              <a:ext uri="{FF2B5EF4-FFF2-40B4-BE49-F238E27FC236}">
                <a16:creationId xmlns:a16="http://schemas.microsoft.com/office/drawing/2014/main" id="{45A9724E-148C-4A38-A0F4-0F58F6515CEA}"/>
              </a:ext>
            </a:extLst>
          </p:cNvPr>
          <p:cNvSpPr>
            <a:spLocks noGrp="1"/>
          </p:cNvSpPr>
          <p:nvPr>
            <p:ph type="title"/>
          </p:nvPr>
        </p:nvSpPr>
        <p:spPr/>
        <p:txBody>
          <a:bodyPr/>
          <a:lstStyle/>
          <a:p>
            <a:r>
              <a:rPr lang="en-IN" dirty="0"/>
              <a:t>The Super POM</a:t>
            </a:r>
          </a:p>
        </p:txBody>
      </p:sp>
    </p:spTree>
    <p:extLst>
      <p:ext uri="{BB962C8B-B14F-4D97-AF65-F5344CB8AC3E}">
        <p14:creationId xmlns:p14="http://schemas.microsoft.com/office/powerpoint/2010/main" val="3689744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7E5E92-C7A3-481F-8094-3815C5E30636}"/>
              </a:ext>
            </a:extLst>
          </p:cNvPr>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All the default configurations are defined in the super POM file. </a:t>
            </a:r>
          </a:p>
          <a:p>
            <a:pPr marL="342900" indent="-342900">
              <a:buFont typeface="Arial" panose="020B0604020202020204" pitchFamily="34" charset="0"/>
              <a:buChar char="•"/>
            </a:pPr>
            <a:r>
              <a:rPr lang="en-US" b="0" dirty="0">
                <a:solidFill>
                  <a:schemeClr val="tx1"/>
                </a:solidFill>
              </a:rPr>
              <a:t>Even the simplest form of a POM file will inherit all the configurations defined in the super POM file.</a:t>
            </a:r>
          </a:p>
          <a:p>
            <a:pPr marL="342900" indent="-342900">
              <a:buFont typeface="Arial" panose="020B0604020202020204" pitchFamily="34" charset="0"/>
              <a:buChar char="•"/>
            </a:pPr>
            <a:r>
              <a:rPr lang="en-US" b="0" dirty="0">
                <a:solidFill>
                  <a:schemeClr val="tx1"/>
                </a:solidFill>
              </a:rPr>
              <a:t>Whatever configuration you need to override, you can do it by redefining the same section in your application POM file.</a:t>
            </a:r>
          </a:p>
        </p:txBody>
      </p:sp>
      <p:sp>
        <p:nvSpPr>
          <p:cNvPr id="3" name="Title 2">
            <a:extLst>
              <a:ext uri="{FF2B5EF4-FFF2-40B4-BE49-F238E27FC236}">
                <a16:creationId xmlns:a16="http://schemas.microsoft.com/office/drawing/2014/main" id="{45A9724E-148C-4A38-A0F4-0F58F6515CEA}"/>
              </a:ext>
            </a:extLst>
          </p:cNvPr>
          <p:cNvSpPr>
            <a:spLocks noGrp="1"/>
          </p:cNvSpPr>
          <p:nvPr>
            <p:ph type="title"/>
          </p:nvPr>
        </p:nvSpPr>
        <p:spPr/>
        <p:txBody>
          <a:bodyPr/>
          <a:lstStyle/>
          <a:p>
            <a:r>
              <a:rPr lang="en-IN" dirty="0"/>
              <a:t>The Super POM</a:t>
            </a:r>
          </a:p>
        </p:txBody>
      </p:sp>
      <p:pic>
        <p:nvPicPr>
          <p:cNvPr id="1026" name="Picture 2">
            <a:extLst>
              <a:ext uri="{FF2B5EF4-FFF2-40B4-BE49-F238E27FC236}">
                <a16:creationId xmlns:a16="http://schemas.microsoft.com/office/drawing/2014/main" id="{5FA3314E-3486-4A21-A0D6-99C99CDA1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950" y="4255966"/>
            <a:ext cx="4537371" cy="224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995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231775" indent="-231775">
              <a:lnSpc>
                <a:spcPct val="90000"/>
              </a:lnSpc>
              <a:buFont typeface="Arial" pitchFamily="34" charset="0"/>
              <a:buChar char="•"/>
            </a:pPr>
            <a:r>
              <a:rPr lang="en-IN" b="0" dirty="0">
                <a:solidFill>
                  <a:schemeClr val="tx1"/>
                </a:solidFill>
              </a:rPr>
              <a:t>All Maven project</a:t>
            </a:r>
          </a:p>
          <a:p>
            <a:pPr marL="231775" indent="-231775">
              <a:lnSpc>
                <a:spcPct val="90000"/>
              </a:lnSpc>
              <a:buFont typeface="Arial" pitchFamily="34" charset="0"/>
              <a:buChar char="•"/>
            </a:pPr>
            <a:r>
              <a:rPr lang="en-IN" b="0" dirty="0">
                <a:solidFill>
                  <a:schemeClr val="tx1"/>
                </a:solidFill>
              </a:rPr>
              <a:t>POMs extend the Super POM, which defines a set of defaults shared by all projects. </a:t>
            </a:r>
          </a:p>
          <a:p>
            <a:pPr marL="231775" indent="-231775">
              <a:lnSpc>
                <a:spcPct val="90000"/>
              </a:lnSpc>
              <a:buFont typeface="Arial" pitchFamily="34" charset="0"/>
              <a:buChar char="•"/>
            </a:pPr>
            <a:r>
              <a:rPr lang="en-IN" b="0" dirty="0">
                <a:solidFill>
                  <a:schemeClr val="tx1"/>
                </a:solidFill>
              </a:rPr>
              <a:t>This Super POM is a part of the Maven installation. </a:t>
            </a:r>
          </a:p>
          <a:p>
            <a:pPr marL="231775" indent="-231775">
              <a:lnSpc>
                <a:spcPct val="90000"/>
              </a:lnSpc>
              <a:buFont typeface="Arial" pitchFamily="34" charset="0"/>
              <a:buChar char="•"/>
            </a:pPr>
            <a:r>
              <a:rPr lang="en-IN" b="0" dirty="0">
                <a:solidFill>
                  <a:schemeClr val="tx1"/>
                </a:solidFill>
              </a:rPr>
              <a:t>Depending on the Maven version it can be found in the maven-x.y.z-uber.jar or </a:t>
            </a:r>
            <a:r>
              <a:rPr lang="en-IN" b="0" dirty="0">
                <a:solidFill>
                  <a:srgbClr val="FF0000"/>
                </a:solidFill>
              </a:rPr>
              <a:t>maven-model-builder-xy.z.jar</a:t>
            </a:r>
            <a:r>
              <a:rPr lang="en-IN" b="0" dirty="0">
                <a:solidFill>
                  <a:schemeClr val="tx1"/>
                </a:solidFill>
              </a:rPr>
              <a:t> file in ${M2_HOME}/lib.</a:t>
            </a:r>
          </a:p>
          <a:p>
            <a:pPr marL="231775" indent="-231775">
              <a:lnSpc>
                <a:spcPct val="90000"/>
              </a:lnSpc>
              <a:buFont typeface="Arial" pitchFamily="34" charset="0"/>
              <a:buChar char="•"/>
            </a:pPr>
            <a:endParaRPr lang="en-IN" b="0" dirty="0">
              <a:solidFill>
                <a:schemeClr val="tx1"/>
              </a:solidFill>
            </a:endParaRPr>
          </a:p>
          <a:p>
            <a:pPr marL="231775" indent="-231775">
              <a:lnSpc>
                <a:spcPct val="90000"/>
              </a:lnSpc>
              <a:buFont typeface="Arial" pitchFamily="34" charset="0"/>
              <a:buChar char="•"/>
            </a:pPr>
            <a:endParaRPr lang="en-IN" b="0" dirty="0">
              <a:solidFill>
                <a:schemeClr val="tx1"/>
              </a:solidFill>
            </a:endParaRPr>
          </a:p>
        </p:txBody>
      </p:sp>
      <p:sp>
        <p:nvSpPr>
          <p:cNvPr id="3" name="Title 2"/>
          <p:cNvSpPr>
            <a:spLocks noGrp="1"/>
          </p:cNvSpPr>
          <p:nvPr>
            <p:ph type="title"/>
          </p:nvPr>
        </p:nvSpPr>
        <p:spPr/>
        <p:txBody>
          <a:bodyPr/>
          <a:lstStyle/>
          <a:p>
            <a:r>
              <a:rPr lang="en-IN" dirty="0"/>
              <a:t>The Super POM</a:t>
            </a:r>
          </a:p>
        </p:txBody>
      </p:sp>
    </p:spTree>
    <p:extLst>
      <p:ext uri="{BB962C8B-B14F-4D97-AF65-F5344CB8AC3E}">
        <p14:creationId xmlns:p14="http://schemas.microsoft.com/office/powerpoint/2010/main" val="419328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3BA2-C537-496F-AB1A-46404E8DEAD5}"/>
              </a:ext>
            </a:extLst>
          </p:cNvPr>
          <p:cNvSpPr>
            <a:spLocks noGrp="1"/>
          </p:cNvSpPr>
          <p:nvPr>
            <p:ph sz="quarter" idx="12"/>
          </p:nvPr>
        </p:nvSpPr>
        <p:spPr>
          <a:xfrm>
            <a:off x="457201" y="1381124"/>
            <a:ext cx="8228012" cy="5126207"/>
          </a:xfrm>
        </p:spPr>
        <p:txBody>
          <a:bodyPr/>
          <a:lstStyle/>
          <a:p>
            <a:pPr marL="342900" indent="-342900">
              <a:buFont typeface="Arial" panose="020B0604020202020204" pitchFamily="34" charset="0"/>
              <a:buChar char="•"/>
            </a:pPr>
            <a:r>
              <a:rPr lang="en-US" b="0" dirty="0">
                <a:solidFill>
                  <a:schemeClr val="tx1"/>
                </a:solidFill>
              </a:rPr>
              <a:t>The minimum requirement for a POM are the following:</a:t>
            </a:r>
          </a:p>
          <a:p>
            <a:pPr marL="574675" lvl="1" indent="-342900"/>
            <a:r>
              <a:rPr lang="en-US" b="0" dirty="0">
                <a:solidFill>
                  <a:schemeClr val="tx1"/>
                </a:solidFill>
              </a:rPr>
              <a:t>project root</a:t>
            </a:r>
          </a:p>
          <a:p>
            <a:pPr marL="574675" lvl="1" indent="-342900"/>
            <a:r>
              <a:rPr lang="en-US" b="0" dirty="0" err="1">
                <a:solidFill>
                  <a:schemeClr val="tx1"/>
                </a:solidFill>
              </a:rPr>
              <a:t>modelVersion</a:t>
            </a:r>
            <a:r>
              <a:rPr lang="en-US" b="0" dirty="0">
                <a:solidFill>
                  <a:schemeClr val="tx1"/>
                </a:solidFill>
              </a:rPr>
              <a:t> - should be set to 4.0.0</a:t>
            </a:r>
          </a:p>
          <a:p>
            <a:pPr marL="574675" lvl="1" indent="-342900"/>
            <a:r>
              <a:rPr lang="en-US" b="0" dirty="0" err="1">
                <a:solidFill>
                  <a:schemeClr val="tx1"/>
                </a:solidFill>
              </a:rPr>
              <a:t>groupId</a:t>
            </a:r>
            <a:r>
              <a:rPr lang="en-US" b="0" dirty="0">
                <a:solidFill>
                  <a:schemeClr val="tx1"/>
                </a:solidFill>
              </a:rPr>
              <a:t> - the id of the project's group.</a:t>
            </a:r>
          </a:p>
          <a:p>
            <a:pPr marL="574675" lvl="1" indent="-342900"/>
            <a:r>
              <a:rPr lang="en-US" b="0" dirty="0" err="1">
                <a:solidFill>
                  <a:schemeClr val="tx1"/>
                </a:solidFill>
              </a:rPr>
              <a:t>artifactId</a:t>
            </a:r>
            <a:r>
              <a:rPr lang="en-US" b="0" dirty="0">
                <a:solidFill>
                  <a:schemeClr val="tx1"/>
                </a:solidFill>
              </a:rPr>
              <a:t> - the id of the artifact (project)</a:t>
            </a:r>
          </a:p>
          <a:p>
            <a:pPr marL="574675" lvl="1" indent="-342900"/>
            <a:r>
              <a:rPr lang="en-US" b="0" dirty="0">
                <a:solidFill>
                  <a:schemeClr val="tx1"/>
                </a:solidFill>
              </a:rPr>
              <a:t>version - the version of the artifact under the specified group</a:t>
            </a:r>
            <a:endParaRPr lang="en-IN" b="0" dirty="0">
              <a:solidFill>
                <a:schemeClr val="tx1"/>
              </a:solidFill>
            </a:endParaRPr>
          </a:p>
        </p:txBody>
      </p:sp>
      <p:sp>
        <p:nvSpPr>
          <p:cNvPr id="3" name="Title 2">
            <a:extLst>
              <a:ext uri="{FF2B5EF4-FFF2-40B4-BE49-F238E27FC236}">
                <a16:creationId xmlns:a16="http://schemas.microsoft.com/office/drawing/2014/main" id="{FDBFB002-50E0-4EB2-892A-0B9A16F8A1DB}"/>
              </a:ext>
            </a:extLst>
          </p:cNvPr>
          <p:cNvSpPr>
            <a:spLocks noGrp="1"/>
          </p:cNvSpPr>
          <p:nvPr>
            <p:ph type="title"/>
          </p:nvPr>
        </p:nvSpPr>
        <p:spPr/>
        <p:txBody>
          <a:bodyPr/>
          <a:lstStyle/>
          <a:p>
            <a:r>
              <a:rPr lang="en-IN" dirty="0"/>
              <a:t>Minimum POM</a:t>
            </a:r>
          </a:p>
        </p:txBody>
      </p:sp>
      <p:sp>
        <p:nvSpPr>
          <p:cNvPr id="4" name="Rectangle 1">
            <a:extLst>
              <a:ext uri="{FF2B5EF4-FFF2-40B4-BE49-F238E27FC236}">
                <a16:creationId xmlns:a16="http://schemas.microsoft.com/office/drawing/2014/main" id="{6BF32620-A839-4180-ACCF-5E3BBA1F0ECF}"/>
              </a:ext>
            </a:extLst>
          </p:cNvPr>
          <p:cNvSpPr>
            <a:spLocks noChangeArrowheads="1"/>
          </p:cNvSpPr>
          <p:nvPr/>
        </p:nvSpPr>
        <p:spPr bwMode="auto">
          <a:xfrm>
            <a:off x="1411551" y="4761714"/>
            <a:ext cx="5513032" cy="160298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666666"/>
                </a:solidFill>
                <a:effectLst/>
                <a:latin typeface="Helvetica Neue"/>
              </a:rPr>
              <a:t>The Simplest POM. </a:t>
            </a:r>
            <a:endParaRPr kumimoji="0" lang="en-US" altLang="en-US" sz="2000" b="0" i="0" u="none" strike="noStrike" cap="none" normalizeH="0" baseline="0" dirty="0">
              <a:ln>
                <a:noFill/>
              </a:ln>
              <a:solidFill>
                <a:srgbClr val="333333"/>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onaco"/>
              </a:rPr>
              <a:t>&lt;project&gt; &lt;</a:t>
            </a:r>
            <a:r>
              <a:rPr kumimoji="0" lang="en-US" altLang="en-US" sz="2000" b="0" i="0" u="none" strike="noStrike" cap="none" normalizeH="0" baseline="0" dirty="0" err="1">
                <a:ln>
                  <a:noFill/>
                </a:ln>
                <a:solidFill>
                  <a:srgbClr val="333333"/>
                </a:solidFill>
                <a:effectLst/>
                <a:latin typeface="Monaco"/>
              </a:rPr>
              <a:t>modelVersion</a:t>
            </a:r>
            <a:r>
              <a:rPr kumimoji="0" lang="en-US" altLang="en-US" sz="2000" b="0" i="0" u="none" strike="noStrike" cap="none" normalizeH="0" baseline="0" dirty="0">
                <a:ln>
                  <a:noFill/>
                </a:ln>
                <a:solidFill>
                  <a:srgbClr val="333333"/>
                </a:solidFill>
                <a:effectLst/>
                <a:latin typeface="Monaco"/>
              </a:rPr>
              <a:t>&gt;4.0.0&lt;/</a:t>
            </a:r>
            <a:r>
              <a:rPr kumimoji="0" lang="en-US" altLang="en-US" sz="2000" b="0" i="0" u="none" strike="noStrike" cap="none" normalizeH="0" baseline="0" dirty="0" err="1">
                <a:ln>
                  <a:noFill/>
                </a:ln>
                <a:solidFill>
                  <a:srgbClr val="333333"/>
                </a:solidFill>
                <a:effectLst/>
                <a:latin typeface="Monaco"/>
              </a:rPr>
              <a:t>modelVersion</a:t>
            </a:r>
            <a:r>
              <a:rPr kumimoji="0" lang="en-US" altLang="en-US" sz="2000" b="0" i="0" u="none" strike="noStrike" cap="none" normalizeH="0" baseline="0" dirty="0">
                <a:ln>
                  <a:noFill/>
                </a:ln>
                <a:solidFill>
                  <a:srgbClr val="333333"/>
                </a:solidFill>
                <a:effectLst/>
                <a:latin typeface="Monaco"/>
              </a:rPr>
              <a:t>&gt; &lt;</a:t>
            </a:r>
            <a:r>
              <a:rPr kumimoji="0" lang="en-US" altLang="en-US" sz="2000" b="0" i="0" u="none" strike="noStrike" cap="none" normalizeH="0" baseline="0" dirty="0" err="1">
                <a:ln>
                  <a:noFill/>
                </a:ln>
                <a:solidFill>
                  <a:srgbClr val="333333"/>
                </a:solidFill>
                <a:effectLst/>
                <a:latin typeface="Monaco"/>
              </a:rPr>
              <a:t>groupId</a:t>
            </a:r>
            <a:r>
              <a:rPr kumimoji="0" lang="en-US" altLang="en-US" sz="2000" b="0" i="0" u="none" strike="noStrike" cap="none" normalizeH="0" baseline="0" dirty="0">
                <a:ln>
                  <a:noFill/>
                </a:ln>
                <a:solidFill>
                  <a:srgbClr val="333333"/>
                </a:solidFill>
                <a:effectLst/>
                <a:latin typeface="Monaco"/>
              </a:rPr>
              <a:t>&gt;org.sonatype.mavenbook.ch08&lt;/</a:t>
            </a:r>
            <a:r>
              <a:rPr kumimoji="0" lang="en-US" altLang="en-US" sz="2000" b="0" i="0" u="none" strike="noStrike" cap="none" normalizeH="0" baseline="0" dirty="0" err="1">
                <a:ln>
                  <a:noFill/>
                </a:ln>
                <a:solidFill>
                  <a:srgbClr val="333333"/>
                </a:solidFill>
                <a:effectLst/>
                <a:latin typeface="Monaco"/>
              </a:rPr>
              <a:t>groupId</a:t>
            </a:r>
            <a:r>
              <a:rPr kumimoji="0" lang="en-US" altLang="en-US" sz="2000" b="0" i="0" u="none" strike="noStrike" cap="none" normalizeH="0" baseline="0" dirty="0">
                <a:ln>
                  <a:noFill/>
                </a:ln>
                <a:solidFill>
                  <a:srgbClr val="333333"/>
                </a:solidFill>
                <a:effectLst/>
                <a:latin typeface="Monaco"/>
              </a:rPr>
              <a:t>&gt; &lt;</a:t>
            </a:r>
            <a:r>
              <a:rPr kumimoji="0" lang="en-US" altLang="en-US" sz="2000" b="0" i="0" u="none" strike="noStrike" cap="none" normalizeH="0" baseline="0" dirty="0" err="1">
                <a:ln>
                  <a:noFill/>
                </a:ln>
                <a:solidFill>
                  <a:srgbClr val="333333"/>
                </a:solidFill>
                <a:effectLst/>
                <a:latin typeface="Monaco"/>
              </a:rPr>
              <a:t>artifactId</a:t>
            </a:r>
            <a:r>
              <a:rPr kumimoji="0" lang="en-US" altLang="en-US" sz="2000" b="0" i="0" u="none" strike="noStrike" cap="none" normalizeH="0" baseline="0" dirty="0">
                <a:ln>
                  <a:noFill/>
                </a:ln>
                <a:solidFill>
                  <a:srgbClr val="333333"/>
                </a:solidFill>
                <a:effectLst/>
                <a:latin typeface="Monaco"/>
              </a:rPr>
              <a:t>&gt;simplest-project&lt;/</a:t>
            </a:r>
            <a:r>
              <a:rPr kumimoji="0" lang="en-US" altLang="en-US" sz="2000" b="0" i="0" u="none" strike="noStrike" cap="none" normalizeH="0" baseline="0" dirty="0" err="1">
                <a:ln>
                  <a:noFill/>
                </a:ln>
                <a:solidFill>
                  <a:srgbClr val="333333"/>
                </a:solidFill>
                <a:effectLst/>
                <a:latin typeface="Monaco"/>
              </a:rPr>
              <a:t>artifactId</a:t>
            </a:r>
            <a:r>
              <a:rPr kumimoji="0" lang="en-US" altLang="en-US" sz="2000" b="0" i="0" u="none" strike="noStrike" cap="none" normalizeH="0" baseline="0" dirty="0">
                <a:ln>
                  <a:noFill/>
                </a:ln>
                <a:solidFill>
                  <a:srgbClr val="333333"/>
                </a:solidFill>
                <a:effectLst/>
                <a:latin typeface="Monaco"/>
              </a:rPr>
              <a:t>&gt; &lt;version&gt;1&lt;/version&gt; &lt;/project&gt;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4565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998AEC-EFD0-4169-9495-2EFE9357D155}"/>
              </a:ext>
            </a:extLst>
          </p:cNvPr>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The merge between the Super POM and the POM from The Simplest POM.</a:t>
            </a:r>
          </a:p>
          <a:p>
            <a:pPr marL="342900" indent="-342900">
              <a:buFont typeface="Arial" panose="020B0604020202020204" pitchFamily="34" charset="0"/>
              <a:buChar char="•"/>
            </a:pPr>
            <a:r>
              <a:rPr lang="en-IN" b="0" dirty="0">
                <a:solidFill>
                  <a:schemeClr val="tx1"/>
                </a:solidFill>
              </a:rPr>
              <a:t> </a:t>
            </a:r>
            <a:r>
              <a:rPr lang="en-IN" b="0" dirty="0" err="1">
                <a:solidFill>
                  <a:schemeClr val="tx1"/>
                </a:solidFill>
              </a:rPr>
              <a:t>mvn</a:t>
            </a:r>
            <a:r>
              <a:rPr lang="en-IN" b="0" dirty="0">
                <a:solidFill>
                  <a:schemeClr val="tx1"/>
                </a:solidFill>
              </a:rPr>
              <a:t> </a:t>
            </a:r>
            <a:r>
              <a:rPr lang="en-IN" b="0" dirty="0" err="1">
                <a:solidFill>
                  <a:schemeClr val="tx1"/>
                </a:solidFill>
              </a:rPr>
              <a:t>help:effective-pom</a:t>
            </a:r>
            <a:endParaRPr lang="en-IN" b="0" dirty="0">
              <a:solidFill>
                <a:schemeClr val="tx1"/>
              </a:solidFill>
            </a:endParaRPr>
          </a:p>
          <a:p>
            <a:pPr marL="342900" indent="-342900">
              <a:buFont typeface="Arial" panose="020B0604020202020204" pitchFamily="34" charset="0"/>
              <a:buChar char="•"/>
            </a:pPr>
            <a:r>
              <a:rPr lang="en-US" b="0" dirty="0">
                <a:solidFill>
                  <a:schemeClr val="tx1"/>
                </a:solidFill>
              </a:rPr>
              <a:t>Executing the effective-pom goal should print out an XML document capturing the merge between the Super POM and the POM from The Simplest POM.</a:t>
            </a:r>
            <a:endParaRPr lang="en-IN" b="0" dirty="0">
              <a:solidFill>
                <a:schemeClr val="tx1"/>
              </a:solidFill>
            </a:endParaRPr>
          </a:p>
        </p:txBody>
      </p:sp>
      <p:sp>
        <p:nvSpPr>
          <p:cNvPr id="3" name="Title 2">
            <a:extLst>
              <a:ext uri="{FF2B5EF4-FFF2-40B4-BE49-F238E27FC236}">
                <a16:creationId xmlns:a16="http://schemas.microsoft.com/office/drawing/2014/main" id="{0F2B70F2-BD30-433E-9F56-6B7C8CB4B673}"/>
              </a:ext>
            </a:extLst>
          </p:cNvPr>
          <p:cNvSpPr>
            <a:spLocks noGrp="1"/>
          </p:cNvSpPr>
          <p:nvPr>
            <p:ph type="title"/>
          </p:nvPr>
        </p:nvSpPr>
        <p:spPr/>
        <p:txBody>
          <a:bodyPr/>
          <a:lstStyle/>
          <a:p>
            <a:r>
              <a:rPr lang="en-IN" dirty="0"/>
              <a:t>Effective POM</a:t>
            </a:r>
          </a:p>
        </p:txBody>
      </p:sp>
    </p:spTree>
    <p:extLst>
      <p:ext uri="{BB962C8B-B14F-4D97-AF65-F5344CB8AC3E}">
        <p14:creationId xmlns:p14="http://schemas.microsoft.com/office/powerpoint/2010/main" val="1687180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438F8D-F652-450A-B1D3-F0A18A13DAD3}"/>
              </a:ext>
            </a:extLst>
          </p:cNvPr>
          <p:cNvSpPr>
            <a:spLocks noGrp="1"/>
          </p:cNvSpPr>
          <p:nvPr>
            <p:ph sz="quarter" idx="12"/>
          </p:nvPr>
        </p:nvSpPr>
        <p:spPr/>
        <p:txBody>
          <a:bodyPr/>
          <a:lstStyle/>
          <a:p>
            <a:r>
              <a:rPr lang="en-US" b="0" dirty="0">
                <a:solidFill>
                  <a:schemeClr val="tx1"/>
                </a:solidFill>
              </a:rPr>
              <a:t>1. parent pom</a:t>
            </a:r>
            <a:br>
              <a:rPr lang="en-US" b="0" dirty="0">
                <a:solidFill>
                  <a:schemeClr val="tx1"/>
                </a:solidFill>
              </a:rPr>
            </a:br>
            <a:r>
              <a:rPr lang="en-US" b="0" dirty="0">
                <a:solidFill>
                  <a:schemeClr val="tx1"/>
                </a:solidFill>
              </a:rPr>
              <a:t>2. project pom</a:t>
            </a:r>
            <a:br>
              <a:rPr lang="en-US" b="0" dirty="0">
                <a:solidFill>
                  <a:schemeClr val="tx1"/>
                </a:solidFill>
              </a:rPr>
            </a:br>
            <a:r>
              <a:rPr lang="en-US" b="0" dirty="0">
                <a:solidFill>
                  <a:schemeClr val="tx1"/>
                </a:solidFill>
              </a:rPr>
              <a:t>3. settings</a:t>
            </a:r>
            <a:br>
              <a:rPr lang="en-US" b="0" dirty="0">
                <a:solidFill>
                  <a:schemeClr val="tx1"/>
                </a:solidFill>
              </a:rPr>
            </a:br>
            <a:r>
              <a:rPr lang="en-US" b="0" dirty="0">
                <a:solidFill>
                  <a:schemeClr val="tx1"/>
                </a:solidFill>
              </a:rPr>
              <a:t>4. CLI parameters</a:t>
            </a:r>
          </a:p>
        </p:txBody>
      </p:sp>
      <p:sp>
        <p:nvSpPr>
          <p:cNvPr id="3" name="Title 2">
            <a:extLst>
              <a:ext uri="{FF2B5EF4-FFF2-40B4-BE49-F238E27FC236}">
                <a16:creationId xmlns:a16="http://schemas.microsoft.com/office/drawing/2014/main" id="{5A5AF6A1-BC54-433C-8548-B04A8179EF57}"/>
              </a:ext>
            </a:extLst>
          </p:cNvPr>
          <p:cNvSpPr>
            <a:spLocks noGrp="1"/>
          </p:cNvSpPr>
          <p:nvPr>
            <p:ph type="title"/>
          </p:nvPr>
        </p:nvSpPr>
        <p:spPr/>
        <p:txBody>
          <a:bodyPr/>
          <a:lstStyle/>
          <a:p>
            <a:r>
              <a:rPr lang="en-US" b="0" dirty="0"/>
              <a:t>What is Maven's order of inheritance?</a:t>
            </a:r>
          </a:p>
        </p:txBody>
      </p:sp>
    </p:spTree>
    <p:extLst>
      <p:ext uri="{BB962C8B-B14F-4D97-AF65-F5344CB8AC3E}">
        <p14:creationId xmlns:p14="http://schemas.microsoft.com/office/powerpoint/2010/main" val="787123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 Build profile is a set of configuration values, which can be used to set or override default values of Maven build. </a:t>
            </a:r>
          </a:p>
          <a:p>
            <a:r>
              <a:rPr lang="en-IN" dirty="0"/>
              <a:t>Using a build profile, you can customize build for different environments such as Production v/s Development environments.</a:t>
            </a:r>
          </a:p>
        </p:txBody>
      </p:sp>
      <p:sp>
        <p:nvSpPr>
          <p:cNvPr id="3" name="Title 2"/>
          <p:cNvSpPr>
            <a:spLocks noGrp="1"/>
          </p:cNvSpPr>
          <p:nvPr>
            <p:ph type="title"/>
          </p:nvPr>
        </p:nvSpPr>
        <p:spPr/>
        <p:txBody>
          <a:bodyPr/>
          <a:lstStyle/>
          <a:p>
            <a:r>
              <a:rPr lang="en-IN" b="0" dirty="0"/>
              <a:t>What is Build Profile?</a:t>
            </a:r>
            <a:br>
              <a:rPr lang="en-IN" b="0" dirty="0"/>
            </a:br>
            <a:endParaRPr lang="en-IN" dirty="0"/>
          </a:p>
        </p:txBody>
      </p:sp>
    </p:spTree>
    <p:extLst>
      <p:ext uri="{BB962C8B-B14F-4D97-AF65-F5344CB8AC3E}">
        <p14:creationId xmlns:p14="http://schemas.microsoft.com/office/powerpoint/2010/main" val="21825950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Types of Build Profile</a:t>
            </a:r>
            <a:br>
              <a:rPr lang="en-IN" b="0" dirty="0"/>
            </a:br>
            <a:endParaRPr lang="en-IN" dirty="0"/>
          </a:p>
        </p:txBody>
      </p:sp>
      <p:graphicFrame>
        <p:nvGraphicFramePr>
          <p:cNvPr id="4" name="Table 3"/>
          <p:cNvGraphicFramePr>
            <a:graphicFrameLocks noGrp="1"/>
          </p:cNvGraphicFramePr>
          <p:nvPr/>
        </p:nvGraphicFramePr>
        <p:xfrm>
          <a:off x="695459" y="1893194"/>
          <a:ext cx="7843234" cy="3889420"/>
        </p:xfrm>
        <a:graphic>
          <a:graphicData uri="http://schemas.openxmlformats.org/drawingml/2006/table">
            <a:tbl>
              <a:tblPr/>
              <a:tblGrid>
                <a:gridCol w="1558258">
                  <a:extLst>
                    <a:ext uri="{9D8B030D-6E8A-4147-A177-3AD203B41FA5}">
                      <a16:colId xmlns:a16="http://schemas.microsoft.com/office/drawing/2014/main" val="20000"/>
                    </a:ext>
                  </a:extLst>
                </a:gridCol>
                <a:gridCol w="6284976">
                  <a:extLst>
                    <a:ext uri="{9D8B030D-6E8A-4147-A177-3AD203B41FA5}">
                      <a16:colId xmlns:a16="http://schemas.microsoft.com/office/drawing/2014/main" val="20001"/>
                    </a:ext>
                  </a:extLst>
                </a:gridCol>
              </a:tblGrid>
              <a:tr h="656047">
                <a:tc>
                  <a:txBody>
                    <a:bodyPr/>
                    <a:lstStyle/>
                    <a:p>
                      <a:pPr algn="ctr" fontAlgn="t"/>
                      <a:r>
                        <a:rPr lang="en-IN">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a:effectLst/>
                        </a:rPr>
                        <a:t>Where it is defined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1077791">
                <a:tc>
                  <a:txBody>
                    <a:bodyPr/>
                    <a:lstStyle/>
                    <a:p>
                      <a:pPr fontAlgn="t"/>
                      <a:r>
                        <a:rPr lang="en-IN">
                          <a:effectLst/>
                        </a:rPr>
                        <a:t>Per Project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Defined in the project POM file, pom.xml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1077791">
                <a:tc>
                  <a:txBody>
                    <a:bodyPr/>
                    <a:lstStyle/>
                    <a:p>
                      <a:pPr fontAlgn="t"/>
                      <a:r>
                        <a:rPr lang="en-IN">
                          <a:effectLst/>
                        </a:rPr>
                        <a:t>Per User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Defined in Maven settings xml file (%USER_HOME%/.m2/settings.xml)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077791">
                <a:tc>
                  <a:txBody>
                    <a:bodyPr/>
                    <a:lstStyle/>
                    <a:p>
                      <a:pPr fontAlgn="t"/>
                      <a:r>
                        <a:rPr lang="en-IN">
                          <a:effectLst/>
                        </a:rPr>
                        <a:t>Global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dirty="0">
                          <a:effectLst/>
                        </a:rPr>
                        <a:t>Defined in Maven global settings xml file (%M2_HOME%/</a:t>
                      </a:r>
                      <a:r>
                        <a:rPr lang="en-IN" dirty="0" err="1">
                          <a:effectLst/>
                        </a:rPr>
                        <a:t>conf</a:t>
                      </a:r>
                      <a:r>
                        <a:rPr lang="en-IN" dirty="0">
                          <a:effectLst/>
                        </a:rPr>
                        <a:t>/settings.xml)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284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Setting the environment for Maven 3.6.3</a:t>
            </a:r>
          </a:p>
        </p:txBody>
      </p:sp>
      <p:sp>
        <p:nvSpPr>
          <p:cNvPr id="13315"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Download Maven3 from </a:t>
            </a:r>
            <a:r>
              <a:rPr lang="en-IN" dirty="0"/>
              <a:t> </a:t>
            </a:r>
            <a:r>
              <a:rPr lang="en-IN" b="1" dirty="0"/>
              <a:t>https://mirrors.estointernet.in/apache/</a:t>
            </a:r>
          </a:p>
          <a:p>
            <a:r>
              <a:rPr lang="en-US" dirty="0"/>
              <a:t>Unzip the installation archive to E:/</a:t>
            </a:r>
          </a:p>
          <a:p>
            <a:r>
              <a:rPr lang="en-US" dirty="0"/>
              <a:t>Set the M2_HOME and Path environment variables in the following way:</a:t>
            </a:r>
          </a:p>
          <a:p>
            <a:pPr lvl="3"/>
            <a:r>
              <a:rPr lang="en-US" dirty="0"/>
              <a:t>M2_HOME=</a:t>
            </a:r>
            <a:r>
              <a:rPr lang="it-IT" dirty="0"/>
              <a:t>E:\software\A08\file\apache-maven-3.6.1-bin\apache-maven-3.6.1</a:t>
            </a:r>
            <a:endParaRPr lang="en-US" dirty="0"/>
          </a:p>
          <a:p>
            <a:pPr lvl="3"/>
            <a:r>
              <a:rPr lang="en-US" dirty="0"/>
              <a:t>Path=%M2_HOME%\bin</a:t>
            </a:r>
          </a:p>
          <a:p>
            <a:endParaRPr lang="en-US" dirty="0"/>
          </a:p>
          <a:p>
            <a:pPr lvl="3"/>
            <a:endParaRPr lang="en-US" dirty="0"/>
          </a:p>
          <a:p>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Types of Build Profile</a:t>
            </a:r>
            <a:br>
              <a:rPr lang="en-IN" b="0" dirty="0"/>
            </a:br>
            <a:endParaRPr lang="en-IN" dirty="0"/>
          </a:p>
        </p:txBody>
      </p:sp>
      <p:pic>
        <p:nvPicPr>
          <p:cNvPr id="2" name="Picture 1">
            <a:extLst>
              <a:ext uri="{FF2B5EF4-FFF2-40B4-BE49-F238E27FC236}">
                <a16:creationId xmlns:a16="http://schemas.microsoft.com/office/drawing/2014/main" id="{F56DC930-9277-4E69-8627-2F2A73F35446}"/>
              </a:ext>
            </a:extLst>
          </p:cNvPr>
          <p:cNvPicPr>
            <a:picLocks noChangeAspect="1"/>
          </p:cNvPicPr>
          <p:nvPr/>
        </p:nvPicPr>
        <p:blipFill rotWithShape="1">
          <a:blip r:embed="rId2"/>
          <a:srcRect l="9994" r="10265" b="11036"/>
          <a:stretch/>
        </p:blipFill>
        <p:spPr>
          <a:xfrm>
            <a:off x="905522" y="1381033"/>
            <a:ext cx="7291404" cy="4575884"/>
          </a:xfrm>
          <a:prstGeom prst="rect">
            <a:avLst/>
          </a:prstGeom>
        </p:spPr>
      </p:pic>
    </p:spTree>
    <p:extLst>
      <p:ext uri="{BB962C8B-B14F-4D97-AF65-F5344CB8AC3E}">
        <p14:creationId xmlns:p14="http://schemas.microsoft.com/office/powerpoint/2010/main" val="20164584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98AD6-2CA6-44C7-9038-5A990E71E788}"/>
              </a:ext>
            </a:extLst>
          </p:cNvPr>
          <p:cNvPicPr>
            <a:picLocks noChangeAspect="1"/>
          </p:cNvPicPr>
          <p:nvPr/>
        </p:nvPicPr>
        <p:blipFill rotWithShape="1">
          <a:blip r:embed="rId2"/>
          <a:srcRect l="7961" r="8058" b="13107"/>
          <a:stretch/>
        </p:blipFill>
        <p:spPr>
          <a:xfrm>
            <a:off x="727969" y="1070314"/>
            <a:ext cx="7679184" cy="4469352"/>
          </a:xfrm>
          <a:prstGeom prst="rect">
            <a:avLst/>
          </a:prstGeom>
        </p:spPr>
      </p:pic>
    </p:spTree>
    <p:extLst>
      <p:ext uri="{BB962C8B-B14F-4D97-AF65-F5344CB8AC3E}">
        <p14:creationId xmlns:p14="http://schemas.microsoft.com/office/powerpoint/2010/main" val="32472434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06641-6599-4E10-B8D5-CD55446584AD}"/>
              </a:ext>
            </a:extLst>
          </p:cNvPr>
          <p:cNvPicPr>
            <a:picLocks noChangeAspect="1"/>
          </p:cNvPicPr>
          <p:nvPr/>
        </p:nvPicPr>
        <p:blipFill rotWithShape="1">
          <a:blip r:embed="rId2"/>
          <a:srcRect l="8835" r="9320"/>
          <a:stretch/>
        </p:blipFill>
        <p:spPr>
          <a:xfrm>
            <a:off x="807867" y="1159091"/>
            <a:ext cx="7483877" cy="5143500"/>
          </a:xfrm>
          <a:prstGeom prst="rect">
            <a:avLst/>
          </a:prstGeom>
        </p:spPr>
      </p:pic>
    </p:spTree>
    <p:extLst>
      <p:ext uri="{BB962C8B-B14F-4D97-AF65-F5344CB8AC3E}">
        <p14:creationId xmlns:p14="http://schemas.microsoft.com/office/powerpoint/2010/main" val="999587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61D830-939A-43D3-B115-A0B103CAF728}"/>
              </a:ext>
            </a:extLst>
          </p:cNvPr>
          <p:cNvPicPr>
            <a:picLocks noChangeAspect="1"/>
          </p:cNvPicPr>
          <p:nvPr/>
        </p:nvPicPr>
        <p:blipFill rotWithShape="1">
          <a:blip r:embed="rId2"/>
          <a:srcRect l="6699" r="10194"/>
          <a:stretch/>
        </p:blipFill>
        <p:spPr>
          <a:xfrm>
            <a:off x="612559" y="857250"/>
            <a:ext cx="7599286" cy="5143500"/>
          </a:xfrm>
          <a:prstGeom prst="rect">
            <a:avLst/>
          </a:prstGeom>
        </p:spPr>
      </p:pic>
    </p:spTree>
    <p:extLst>
      <p:ext uri="{BB962C8B-B14F-4D97-AF65-F5344CB8AC3E}">
        <p14:creationId xmlns:p14="http://schemas.microsoft.com/office/powerpoint/2010/main" val="38085733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BDF69-A9B7-4717-908E-758DA2F0DD1F}"/>
              </a:ext>
            </a:extLst>
          </p:cNvPr>
          <p:cNvPicPr>
            <a:picLocks noChangeAspect="1"/>
          </p:cNvPicPr>
          <p:nvPr/>
        </p:nvPicPr>
        <p:blipFill rotWithShape="1">
          <a:blip r:embed="rId2"/>
          <a:srcRect l="6117" r="8349"/>
          <a:stretch/>
        </p:blipFill>
        <p:spPr>
          <a:xfrm>
            <a:off x="559292" y="857250"/>
            <a:ext cx="7821227" cy="5143500"/>
          </a:xfrm>
          <a:prstGeom prst="rect">
            <a:avLst/>
          </a:prstGeom>
        </p:spPr>
      </p:pic>
    </p:spTree>
    <p:extLst>
      <p:ext uri="{BB962C8B-B14F-4D97-AF65-F5344CB8AC3E}">
        <p14:creationId xmlns:p14="http://schemas.microsoft.com/office/powerpoint/2010/main" val="20088454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B73E-5541-44D3-BD5F-B95C38AEB8BB}"/>
              </a:ext>
            </a:extLst>
          </p:cNvPr>
          <p:cNvSpPr>
            <a:spLocks noGrp="1"/>
          </p:cNvSpPr>
          <p:nvPr>
            <p:ph type="title"/>
          </p:nvPr>
        </p:nvSpPr>
        <p:spPr/>
        <p:txBody>
          <a:bodyPr/>
          <a:lstStyle/>
          <a:p>
            <a:r>
              <a:rPr lang="en-IN" dirty="0"/>
              <a:t>Maven Sonar</a:t>
            </a:r>
          </a:p>
        </p:txBody>
      </p:sp>
      <p:sp>
        <p:nvSpPr>
          <p:cNvPr id="3" name="Content Placeholder 2">
            <a:extLst>
              <a:ext uri="{FF2B5EF4-FFF2-40B4-BE49-F238E27FC236}">
                <a16:creationId xmlns:a16="http://schemas.microsoft.com/office/drawing/2014/main" id="{B55A9C64-FBDF-4410-8C52-F4E98646DF23}"/>
              </a:ext>
            </a:extLst>
          </p:cNvPr>
          <p:cNvSpPr>
            <a:spLocks noGrp="1"/>
          </p:cNvSpPr>
          <p:nvPr>
            <p:ph sz="quarter" idx="12"/>
          </p:nvPr>
        </p:nvSpPr>
        <p:spPr/>
        <p:txBody>
          <a:bodyPr/>
          <a:lstStyle/>
          <a:p>
            <a:r>
              <a:rPr lang="en-US" dirty="0"/>
              <a:t>1. </a:t>
            </a:r>
            <a:r>
              <a:rPr lang="en-US" dirty="0" err="1"/>
              <a:t>mvn</a:t>
            </a:r>
            <a:r>
              <a:rPr lang="en-US" dirty="0"/>
              <a:t> clean //to clean the existing resources</a:t>
            </a:r>
          </a:p>
          <a:p>
            <a:r>
              <a:rPr lang="en-US" dirty="0"/>
              <a:t>2. </a:t>
            </a:r>
            <a:r>
              <a:rPr lang="en-US" dirty="0" err="1"/>
              <a:t>mvn</a:t>
            </a:r>
            <a:r>
              <a:rPr lang="en-US" dirty="0"/>
              <a:t> install</a:t>
            </a:r>
          </a:p>
          <a:p>
            <a:r>
              <a:rPr lang="en-US" dirty="0"/>
              <a:t>3. </a:t>
            </a:r>
            <a:r>
              <a:rPr lang="en-US" dirty="0" err="1"/>
              <a:t>mvn</a:t>
            </a:r>
            <a:r>
              <a:rPr lang="en-US" dirty="0"/>
              <a:t> </a:t>
            </a:r>
            <a:r>
              <a:rPr lang="en-US" dirty="0" err="1"/>
              <a:t>sonar:sonar</a:t>
            </a:r>
            <a:r>
              <a:rPr lang="en-US" dirty="0"/>
              <a:t> //to generate the reports, this command generates the report and move the reports to SonarQube dashboard. You can view your reports under project section of the Dashboard</a:t>
            </a:r>
            <a:endParaRPr lang="en-IN" dirty="0"/>
          </a:p>
        </p:txBody>
      </p:sp>
    </p:spTree>
    <p:extLst>
      <p:ext uri="{BB962C8B-B14F-4D97-AF65-F5344CB8AC3E}">
        <p14:creationId xmlns:p14="http://schemas.microsoft.com/office/powerpoint/2010/main" val="37237330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B73E-5541-44D3-BD5F-B95C38AEB8BB}"/>
              </a:ext>
            </a:extLst>
          </p:cNvPr>
          <p:cNvSpPr>
            <a:spLocks noGrp="1"/>
          </p:cNvSpPr>
          <p:nvPr>
            <p:ph type="title"/>
          </p:nvPr>
        </p:nvSpPr>
        <p:spPr/>
        <p:txBody>
          <a:bodyPr/>
          <a:lstStyle/>
          <a:p>
            <a:r>
              <a:rPr lang="en-IN" dirty="0"/>
              <a:t>Maven Sonar</a:t>
            </a:r>
          </a:p>
        </p:txBody>
      </p:sp>
      <p:pic>
        <p:nvPicPr>
          <p:cNvPr id="7" name="Picture 6">
            <a:extLst>
              <a:ext uri="{FF2B5EF4-FFF2-40B4-BE49-F238E27FC236}">
                <a16:creationId xmlns:a16="http://schemas.microsoft.com/office/drawing/2014/main" id="{3ED6E47A-080B-1909-8309-88AAC496C2AD}"/>
              </a:ext>
            </a:extLst>
          </p:cNvPr>
          <p:cNvPicPr>
            <a:picLocks noChangeAspect="1"/>
          </p:cNvPicPr>
          <p:nvPr/>
        </p:nvPicPr>
        <p:blipFill rotWithShape="1">
          <a:blip r:embed="rId2"/>
          <a:srcRect r="11122"/>
          <a:stretch/>
        </p:blipFill>
        <p:spPr>
          <a:xfrm>
            <a:off x="186612" y="1211812"/>
            <a:ext cx="8864082" cy="5143500"/>
          </a:xfrm>
          <a:prstGeom prst="rect">
            <a:avLst/>
          </a:prstGeom>
        </p:spPr>
      </p:pic>
    </p:spTree>
    <p:extLst>
      <p:ext uri="{BB962C8B-B14F-4D97-AF65-F5344CB8AC3E}">
        <p14:creationId xmlns:p14="http://schemas.microsoft.com/office/powerpoint/2010/main" val="12504042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B73E-5541-44D3-BD5F-B95C38AEB8BB}"/>
              </a:ext>
            </a:extLst>
          </p:cNvPr>
          <p:cNvSpPr>
            <a:spLocks noGrp="1"/>
          </p:cNvSpPr>
          <p:nvPr>
            <p:ph type="title"/>
          </p:nvPr>
        </p:nvSpPr>
        <p:spPr/>
        <p:txBody>
          <a:bodyPr/>
          <a:lstStyle/>
          <a:p>
            <a:r>
              <a:rPr lang="en-IN" dirty="0"/>
              <a:t>Maven Sure Fire Test Report – clean test site</a:t>
            </a:r>
          </a:p>
        </p:txBody>
      </p:sp>
      <p:pic>
        <p:nvPicPr>
          <p:cNvPr id="7" name="Picture 6">
            <a:extLst>
              <a:ext uri="{FF2B5EF4-FFF2-40B4-BE49-F238E27FC236}">
                <a16:creationId xmlns:a16="http://schemas.microsoft.com/office/drawing/2014/main" id="{BFF942F4-6082-469B-9646-D1A7969935C7}"/>
              </a:ext>
            </a:extLst>
          </p:cNvPr>
          <p:cNvPicPr>
            <a:picLocks noChangeAspect="1"/>
          </p:cNvPicPr>
          <p:nvPr/>
        </p:nvPicPr>
        <p:blipFill rotWithShape="1">
          <a:blip r:embed="rId2"/>
          <a:srcRect b="4304"/>
          <a:stretch/>
        </p:blipFill>
        <p:spPr>
          <a:xfrm>
            <a:off x="0" y="1398788"/>
            <a:ext cx="9144000" cy="4922113"/>
          </a:xfrm>
          <a:prstGeom prst="rect">
            <a:avLst/>
          </a:prstGeom>
        </p:spPr>
      </p:pic>
    </p:spTree>
    <p:extLst>
      <p:ext uri="{BB962C8B-B14F-4D97-AF65-F5344CB8AC3E}">
        <p14:creationId xmlns:p14="http://schemas.microsoft.com/office/powerpoint/2010/main" val="26112199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B73E-5541-44D3-BD5F-B95C38AEB8BB}"/>
              </a:ext>
            </a:extLst>
          </p:cNvPr>
          <p:cNvSpPr>
            <a:spLocks noGrp="1"/>
          </p:cNvSpPr>
          <p:nvPr>
            <p:ph type="title"/>
          </p:nvPr>
        </p:nvSpPr>
        <p:spPr/>
        <p:txBody>
          <a:bodyPr/>
          <a:lstStyle/>
          <a:p>
            <a:r>
              <a:rPr lang="en-IN" dirty="0"/>
              <a:t>Maven Sure Fire Test Report – clean test site</a:t>
            </a:r>
          </a:p>
        </p:txBody>
      </p:sp>
      <p:pic>
        <p:nvPicPr>
          <p:cNvPr id="4" name="Picture 3">
            <a:extLst>
              <a:ext uri="{FF2B5EF4-FFF2-40B4-BE49-F238E27FC236}">
                <a16:creationId xmlns:a16="http://schemas.microsoft.com/office/drawing/2014/main" id="{FE4D5B38-13A3-4ECB-B1A1-9C06FD037C50}"/>
              </a:ext>
            </a:extLst>
          </p:cNvPr>
          <p:cNvPicPr>
            <a:picLocks noChangeAspect="1"/>
          </p:cNvPicPr>
          <p:nvPr/>
        </p:nvPicPr>
        <p:blipFill rotWithShape="1">
          <a:blip r:embed="rId2"/>
          <a:srcRect b="4822"/>
          <a:stretch/>
        </p:blipFill>
        <p:spPr>
          <a:xfrm>
            <a:off x="0" y="1416544"/>
            <a:ext cx="9144000" cy="4895479"/>
          </a:xfrm>
          <a:prstGeom prst="rect">
            <a:avLst/>
          </a:prstGeom>
        </p:spPr>
      </p:pic>
    </p:spTree>
    <p:extLst>
      <p:ext uri="{BB962C8B-B14F-4D97-AF65-F5344CB8AC3E}">
        <p14:creationId xmlns:p14="http://schemas.microsoft.com/office/powerpoint/2010/main" val="37813646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Explicitly using command console input.</a:t>
            </a:r>
          </a:p>
          <a:p>
            <a:r>
              <a:rPr lang="en-IN" dirty="0"/>
              <a:t>Through maven settings.</a:t>
            </a:r>
          </a:p>
          <a:p>
            <a:r>
              <a:rPr lang="en-IN" dirty="0"/>
              <a:t>Based on environment variables (User/System variables).</a:t>
            </a:r>
          </a:p>
          <a:p>
            <a:r>
              <a:rPr lang="en-IN" dirty="0"/>
              <a:t>OS Settings (for example, Windows family).</a:t>
            </a:r>
          </a:p>
          <a:p>
            <a:endParaRPr lang="en-IN" dirty="0"/>
          </a:p>
        </p:txBody>
      </p:sp>
      <p:sp>
        <p:nvSpPr>
          <p:cNvPr id="3" name="Title 2"/>
          <p:cNvSpPr>
            <a:spLocks noGrp="1"/>
          </p:cNvSpPr>
          <p:nvPr>
            <p:ph type="title"/>
          </p:nvPr>
        </p:nvSpPr>
        <p:spPr/>
        <p:txBody>
          <a:bodyPr/>
          <a:lstStyle/>
          <a:p>
            <a:r>
              <a:rPr lang="en-IN" b="0" dirty="0"/>
              <a:t>Profile Activation</a:t>
            </a:r>
            <a:br>
              <a:rPr lang="en-IN" b="0" dirty="0"/>
            </a:br>
            <a:endParaRPr lang="en-IN" dirty="0"/>
          </a:p>
        </p:txBody>
      </p:sp>
    </p:spTree>
    <p:extLst>
      <p:ext uri="{BB962C8B-B14F-4D97-AF65-F5344CB8AC3E}">
        <p14:creationId xmlns:p14="http://schemas.microsoft.com/office/powerpoint/2010/main" val="1635518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If installed correctly, you should be able to test it by opening a command prompt and typing :</a:t>
            </a:r>
          </a:p>
          <a:p>
            <a:endParaRPr lang="en-US" dirty="0"/>
          </a:p>
          <a:p>
            <a:r>
              <a:rPr lang="en-US" dirty="0"/>
              <a:t>The output should be like this:</a:t>
            </a:r>
          </a:p>
          <a:p>
            <a:endParaRPr lang="en-US" dirty="0"/>
          </a:p>
        </p:txBody>
      </p:sp>
      <p:sp>
        <p:nvSpPr>
          <p:cNvPr id="3" name="Title 2"/>
          <p:cNvSpPr>
            <a:spLocks noGrp="1"/>
          </p:cNvSpPr>
          <p:nvPr>
            <p:ph type="title"/>
          </p:nvPr>
        </p:nvSpPr>
        <p:spPr/>
        <p:txBody>
          <a:bodyPr/>
          <a:lstStyle/>
          <a:p>
            <a:r>
              <a:rPr lang="en-US" dirty="0"/>
              <a:t>Setting the environment for Maven 2</a:t>
            </a:r>
          </a:p>
        </p:txBody>
      </p:sp>
      <p:pic>
        <p:nvPicPr>
          <p:cNvPr id="4" name="Picture 4"/>
          <p:cNvPicPr>
            <a:picLocks noChangeAspect="1" noChangeArrowheads="1"/>
          </p:cNvPicPr>
          <p:nvPr/>
        </p:nvPicPr>
        <p:blipFill>
          <a:blip r:embed="rId2" cstate="print"/>
          <a:srcRect/>
          <a:stretch>
            <a:fillRect/>
          </a:stretch>
        </p:blipFill>
        <p:spPr bwMode="auto">
          <a:xfrm>
            <a:off x="747709" y="2406121"/>
            <a:ext cx="3887788" cy="360362"/>
          </a:xfrm>
          <a:prstGeom prst="rect">
            <a:avLst/>
          </a:prstGeom>
          <a:noFill/>
          <a:ln w="9525">
            <a:noFill/>
            <a:miter lim="800000"/>
            <a:headEnd/>
            <a:tailEnd/>
          </a:ln>
        </p:spPr>
      </p:pic>
      <p:pic>
        <p:nvPicPr>
          <p:cNvPr id="6" name="Picture 5">
            <a:extLst>
              <a:ext uri="{FF2B5EF4-FFF2-40B4-BE49-F238E27FC236}">
                <a16:creationId xmlns:a16="http://schemas.microsoft.com/office/drawing/2014/main" id="{1A98A029-C92D-4B8C-B01E-CA1513C801BB}"/>
              </a:ext>
            </a:extLst>
          </p:cNvPr>
          <p:cNvPicPr>
            <a:picLocks noChangeAspect="1"/>
          </p:cNvPicPr>
          <p:nvPr/>
        </p:nvPicPr>
        <p:blipFill rotWithShape="1">
          <a:blip r:embed="rId3"/>
          <a:srcRect l="1894" t="14229" r="18253" b="58500"/>
          <a:stretch/>
        </p:blipFill>
        <p:spPr>
          <a:xfrm>
            <a:off x="630315" y="3542189"/>
            <a:ext cx="7301884" cy="1402673"/>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32618F-8939-4ABD-9005-1833746E3764}"/>
              </a:ext>
            </a:extLst>
          </p:cNvPr>
          <p:cNvSpPr>
            <a:spLocks noGrp="1"/>
          </p:cNvSpPr>
          <p:nvPr>
            <p:ph type="title"/>
          </p:nvPr>
        </p:nvSpPr>
        <p:spPr/>
        <p:txBody>
          <a:bodyPr/>
          <a:lstStyle/>
          <a:p>
            <a:r>
              <a:rPr lang="en-IN"/>
              <a:t>Maven cheat sheet</a:t>
            </a:r>
            <a:endParaRPr lang="en-IN" dirty="0"/>
          </a:p>
        </p:txBody>
      </p:sp>
      <p:sp>
        <p:nvSpPr>
          <p:cNvPr id="6" name="Content Placeholder 5">
            <a:extLst>
              <a:ext uri="{FF2B5EF4-FFF2-40B4-BE49-F238E27FC236}">
                <a16:creationId xmlns:a16="http://schemas.microsoft.com/office/drawing/2014/main" id="{DA8585BC-AC77-4A56-935D-10C51B575BEA}"/>
              </a:ext>
            </a:extLst>
          </p:cNvPr>
          <p:cNvSpPr>
            <a:spLocks noGrp="1"/>
          </p:cNvSpPr>
          <p:nvPr>
            <p:ph sz="quarter" idx="12"/>
          </p:nvPr>
        </p:nvSpPr>
        <p:spPr/>
        <p:txBody>
          <a:bodyPr/>
          <a:lstStyle/>
          <a:p>
            <a:r>
              <a:rPr lang="en-IN" dirty="0">
                <a:hlinkClick r:id="rId2" action="ppaction://hlinkfile"/>
              </a:rPr>
              <a:t>Maven Switches</a:t>
            </a:r>
            <a:endParaRPr lang="en-IN" dirty="0"/>
          </a:p>
        </p:txBody>
      </p:sp>
    </p:spTree>
    <p:extLst>
      <p:ext uri="{BB962C8B-B14F-4D97-AF65-F5344CB8AC3E}">
        <p14:creationId xmlns:p14="http://schemas.microsoft.com/office/powerpoint/2010/main" val="25110969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E53FA-A740-4DCA-8DD0-0A98B7AAF74B}"/>
              </a:ext>
            </a:extLst>
          </p:cNvPr>
          <p:cNvSpPr>
            <a:spLocks noGrp="1"/>
          </p:cNvSpPr>
          <p:nvPr>
            <p:ph sz="quarter" idx="12"/>
          </p:nvPr>
        </p:nvSpPr>
        <p:spPr/>
        <p:txBody>
          <a:bodyPr/>
          <a:lstStyle/>
          <a:p>
            <a:r>
              <a:rPr lang="en-US" dirty="0"/>
              <a:t>The maven plugins are central part of maven framework, it is used to perform specific goal.</a:t>
            </a:r>
          </a:p>
          <a:p>
            <a:r>
              <a:rPr lang="en-US" dirty="0"/>
              <a:t>According to Apache Maven, there are 2 types of maven plugins.</a:t>
            </a:r>
          </a:p>
          <a:p>
            <a:r>
              <a:rPr lang="en-US" dirty="0"/>
              <a:t>Build Plugins</a:t>
            </a:r>
          </a:p>
          <a:p>
            <a:r>
              <a:rPr lang="en-US" dirty="0"/>
              <a:t>Reporting Plugins</a:t>
            </a:r>
            <a:endParaRPr lang="en-IN" dirty="0"/>
          </a:p>
        </p:txBody>
      </p:sp>
      <p:sp>
        <p:nvSpPr>
          <p:cNvPr id="3" name="Title 2">
            <a:extLst>
              <a:ext uri="{FF2B5EF4-FFF2-40B4-BE49-F238E27FC236}">
                <a16:creationId xmlns:a16="http://schemas.microsoft.com/office/drawing/2014/main" id="{3785D07E-C4CB-4489-9AF6-F5428B0530A1}"/>
              </a:ext>
            </a:extLst>
          </p:cNvPr>
          <p:cNvSpPr>
            <a:spLocks noGrp="1"/>
          </p:cNvSpPr>
          <p:nvPr>
            <p:ph type="title"/>
          </p:nvPr>
        </p:nvSpPr>
        <p:spPr/>
        <p:txBody>
          <a:bodyPr/>
          <a:lstStyle/>
          <a:p>
            <a:r>
              <a:rPr lang="en-IN" dirty="0"/>
              <a:t>Maven Plugins</a:t>
            </a:r>
          </a:p>
        </p:txBody>
      </p:sp>
    </p:spTree>
    <p:extLst>
      <p:ext uri="{BB962C8B-B14F-4D97-AF65-F5344CB8AC3E}">
        <p14:creationId xmlns:p14="http://schemas.microsoft.com/office/powerpoint/2010/main" val="35548324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E53FA-A740-4DCA-8DD0-0A98B7AAF74B}"/>
              </a:ext>
            </a:extLst>
          </p:cNvPr>
          <p:cNvSpPr>
            <a:spLocks noGrp="1"/>
          </p:cNvSpPr>
          <p:nvPr>
            <p:ph sz="quarter" idx="12"/>
          </p:nvPr>
        </p:nvSpPr>
        <p:spPr/>
        <p:txBody>
          <a:bodyPr/>
          <a:lstStyle/>
          <a:p>
            <a:r>
              <a:rPr lang="en-US" dirty="0"/>
              <a:t>Build Plugins</a:t>
            </a:r>
          </a:p>
          <a:p>
            <a:pPr lvl="1"/>
            <a:r>
              <a:rPr lang="en-US" dirty="0"/>
              <a:t>These plugins are executed at the time of build. These plugins should be declared inside the &lt;build&gt; element.</a:t>
            </a:r>
          </a:p>
          <a:p>
            <a:r>
              <a:rPr lang="en-US" dirty="0"/>
              <a:t>Reporting Plugins</a:t>
            </a:r>
          </a:p>
          <a:p>
            <a:pPr lvl="1"/>
            <a:r>
              <a:rPr lang="en-US" dirty="0"/>
              <a:t>These plugins are executed at the time of site generation. These plugins should be declared inside the &lt;reporting&gt; element.</a:t>
            </a:r>
            <a:endParaRPr lang="en-IN" dirty="0"/>
          </a:p>
        </p:txBody>
      </p:sp>
      <p:sp>
        <p:nvSpPr>
          <p:cNvPr id="3" name="Title 2">
            <a:extLst>
              <a:ext uri="{FF2B5EF4-FFF2-40B4-BE49-F238E27FC236}">
                <a16:creationId xmlns:a16="http://schemas.microsoft.com/office/drawing/2014/main" id="{3785D07E-C4CB-4489-9AF6-F5428B0530A1}"/>
              </a:ext>
            </a:extLst>
          </p:cNvPr>
          <p:cNvSpPr>
            <a:spLocks noGrp="1"/>
          </p:cNvSpPr>
          <p:nvPr>
            <p:ph type="title"/>
          </p:nvPr>
        </p:nvSpPr>
        <p:spPr/>
        <p:txBody>
          <a:bodyPr/>
          <a:lstStyle/>
          <a:p>
            <a:r>
              <a:rPr lang="en-IN" dirty="0"/>
              <a:t>Maven Plugins</a:t>
            </a:r>
          </a:p>
        </p:txBody>
      </p:sp>
    </p:spTree>
    <p:extLst>
      <p:ext uri="{BB962C8B-B14F-4D97-AF65-F5344CB8AC3E}">
        <p14:creationId xmlns:p14="http://schemas.microsoft.com/office/powerpoint/2010/main" val="35242412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4" name="Picture 3">
            <a:extLst>
              <a:ext uri="{FF2B5EF4-FFF2-40B4-BE49-F238E27FC236}">
                <a16:creationId xmlns:a16="http://schemas.microsoft.com/office/drawing/2014/main" id="{21C6B56C-9E0B-4DBC-B535-09F210D51430}"/>
              </a:ext>
            </a:extLst>
          </p:cNvPr>
          <p:cNvPicPr>
            <a:picLocks noChangeAspect="1"/>
          </p:cNvPicPr>
          <p:nvPr/>
        </p:nvPicPr>
        <p:blipFill rotWithShape="1">
          <a:blip r:embed="rId2"/>
          <a:srcRect l="16601" t="16300" r="18932" b="23463"/>
          <a:stretch/>
        </p:blipFill>
        <p:spPr>
          <a:xfrm>
            <a:off x="461034" y="1695635"/>
            <a:ext cx="8411449" cy="4421080"/>
          </a:xfrm>
          <a:prstGeom prst="rect">
            <a:avLst/>
          </a:prstGeom>
        </p:spPr>
      </p:pic>
    </p:spTree>
    <p:extLst>
      <p:ext uri="{BB962C8B-B14F-4D97-AF65-F5344CB8AC3E}">
        <p14:creationId xmlns:p14="http://schemas.microsoft.com/office/powerpoint/2010/main" val="25571494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2" name="Picture 1">
            <a:extLst>
              <a:ext uri="{FF2B5EF4-FFF2-40B4-BE49-F238E27FC236}">
                <a16:creationId xmlns:a16="http://schemas.microsoft.com/office/drawing/2014/main" id="{B46F6F9F-2AD0-47D2-A595-200C89540195}"/>
              </a:ext>
            </a:extLst>
          </p:cNvPr>
          <p:cNvPicPr>
            <a:picLocks noChangeAspect="1"/>
          </p:cNvPicPr>
          <p:nvPr/>
        </p:nvPicPr>
        <p:blipFill rotWithShape="1">
          <a:blip r:embed="rId2"/>
          <a:srcRect l="17184" t="20028" r="18544" b="6789"/>
          <a:stretch/>
        </p:blipFill>
        <p:spPr>
          <a:xfrm>
            <a:off x="461035" y="1546933"/>
            <a:ext cx="7591012" cy="4861917"/>
          </a:xfrm>
          <a:prstGeom prst="rect">
            <a:avLst/>
          </a:prstGeom>
        </p:spPr>
      </p:pic>
    </p:spTree>
    <p:extLst>
      <p:ext uri="{BB962C8B-B14F-4D97-AF65-F5344CB8AC3E}">
        <p14:creationId xmlns:p14="http://schemas.microsoft.com/office/powerpoint/2010/main" val="18490029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4" name="Picture 3">
            <a:extLst>
              <a:ext uri="{FF2B5EF4-FFF2-40B4-BE49-F238E27FC236}">
                <a16:creationId xmlns:a16="http://schemas.microsoft.com/office/drawing/2014/main" id="{20C8B783-AF9A-49E2-8DB9-E3B948FA262F}"/>
              </a:ext>
            </a:extLst>
          </p:cNvPr>
          <p:cNvPicPr>
            <a:picLocks noChangeAspect="1"/>
          </p:cNvPicPr>
          <p:nvPr/>
        </p:nvPicPr>
        <p:blipFill rotWithShape="1">
          <a:blip r:embed="rId2"/>
          <a:srcRect l="17664" t="11398" r="17869" b="5581"/>
          <a:stretch/>
        </p:blipFill>
        <p:spPr>
          <a:xfrm>
            <a:off x="461035" y="1211178"/>
            <a:ext cx="8576433" cy="5290269"/>
          </a:xfrm>
          <a:prstGeom prst="rect">
            <a:avLst/>
          </a:prstGeom>
        </p:spPr>
      </p:pic>
    </p:spTree>
    <p:extLst>
      <p:ext uri="{BB962C8B-B14F-4D97-AF65-F5344CB8AC3E}">
        <p14:creationId xmlns:p14="http://schemas.microsoft.com/office/powerpoint/2010/main" val="608546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2" name="Picture 1">
            <a:extLst>
              <a:ext uri="{FF2B5EF4-FFF2-40B4-BE49-F238E27FC236}">
                <a16:creationId xmlns:a16="http://schemas.microsoft.com/office/drawing/2014/main" id="{7A4FB3D9-A711-433B-B946-0B2D38F3B289}"/>
              </a:ext>
            </a:extLst>
          </p:cNvPr>
          <p:cNvPicPr>
            <a:picLocks noChangeAspect="1"/>
          </p:cNvPicPr>
          <p:nvPr/>
        </p:nvPicPr>
        <p:blipFill rotWithShape="1">
          <a:blip r:embed="rId2"/>
          <a:srcRect l="17573" t="14919" r="17670" b="6720"/>
          <a:stretch/>
        </p:blipFill>
        <p:spPr>
          <a:xfrm>
            <a:off x="461035" y="1200445"/>
            <a:ext cx="8345614" cy="5487433"/>
          </a:xfrm>
          <a:prstGeom prst="rect">
            <a:avLst/>
          </a:prstGeom>
        </p:spPr>
      </p:pic>
    </p:spTree>
    <p:extLst>
      <p:ext uri="{BB962C8B-B14F-4D97-AF65-F5344CB8AC3E}">
        <p14:creationId xmlns:p14="http://schemas.microsoft.com/office/powerpoint/2010/main" val="5528966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4" name="Picture 3">
            <a:extLst>
              <a:ext uri="{FF2B5EF4-FFF2-40B4-BE49-F238E27FC236}">
                <a16:creationId xmlns:a16="http://schemas.microsoft.com/office/drawing/2014/main" id="{0A6369ED-0DBF-4C6A-94C8-B6D22201FA17}"/>
              </a:ext>
            </a:extLst>
          </p:cNvPr>
          <p:cNvPicPr>
            <a:picLocks noChangeAspect="1"/>
          </p:cNvPicPr>
          <p:nvPr/>
        </p:nvPicPr>
        <p:blipFill rotWithShape="1">
          <a:blip r:embed="rId2"/>
          <a:srcRect l="17864" t="11986" r="18155" b="34681"/>
          <a:stretch/>
        </p:blipFill>
        <p:spPr>
          <a:xfrm>
            <a:off x="612559" y="1615734"/>
            <a:ext cx="8311713" cy="3897299"/>
          </a:xfrm>
          <a:prstGeom prst="rect">
            <a:avLst/>
          </a:prstGeom>
        </p:spPr>
      </p:pic>
    </p:spTree>
    <p:extLst>
      <p:ext uri="{BB962C8B-B14F-4D97-AF65-F5344CB8AC3E}">
        <p14:creationId xmlns:p14="http://schemas.microsoft.com/office/powerpoint/2010/main" val="1296599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A6766F-D87C-43CF-BB57-4F0313E92EA5}"/>
              </a:ext>
            </a:extLst>
          </p:cNvPr>
          <p:cNvSpPr>
            <a:spLocks noGrp="1"/>
          </p:cNvSpPr>
          <p:nvPr>
            <p:ph sz="quarter" idx="12"/>
          </p:nvPr>
        </p:nvSpPr>
        <p:spPr/>
        <p:txBody>
          <a:bodyPr>
            <a:normAutofit fontScale="92500" lnSpcReduction="20000"/>
          </a:bodyPr>
          <a:lstStyle/>
          <a:p>
            <a:r>
              <a:rPr lang="en-IN" dirty="0"/>
              <a:t>&lt;reporting&gt;</a:t>
            </a:r>
          </a:p>
          <a:p>
            <a:r>
              <a:rPr lang="en-IN" dirty="0"/>
              <a:t>        &lt;plugins&gt;      </a:t>
            </a:r>
          </a:p>
          <a:p>
            <a:r>
              <a:rPr lang="en-IN" dirty="0"/>
              <a:t>            &lt;plugin&gt;</a:t>
            </a:r>
          </a:p>
          <a:p>
            <a:r>
              <a:rPr lang="en-IN" dirty="0"/>
              <a:t>                &lt;</a:t>
            </a:r>
            <a:r>
              <a:rPr lang="en-IN" dirty="0" err="1"/>
              <a:t>groupId</a:t>
            </a:r>
            <a:r>
              <a:rPr lang="en-IN" dirty="0"/>
              <a:t>&gt;</a:t>
            </a:r>
            <a:r>
              <a:rPr lang="en-IN" dirty="0" err="1"/>
              <a:t>org.apache.maven.plugins</a:t>
            </a:r>
            <a:r>
              <a:rPr lang="en-IN" dirty="0"/>
              <a:t>&lt;/</a:t>
            </a:r>
            <a:r>
              <a:rPr lang="en-IN" dirty="0" err="1"/>
              <a:t>groupId</a:t>
            </a:r>
            <a:r>
              <a:rPr lang="en-IN" dirty="0"/>
              <a:t>&gt;</a:t>
            </a:r>
          </a:p>
          <a:p>
            <a:r>
              <a:rPr lang="en-IN" dirty="0"/>
              <a:t>                &lt;!-- Programming Mistake Detector --&gt;</a:t>
            </a:r>
          </a:p>
          <a:p>
            <a:r>
              <a:rPr lang="en-IN" dirty="0"/>
              <a:t>                &lt;</a:t>
            </a:r>
            <a:r>
              <a:rPr lang="en-IN" dirty="0" err="1"/>
              <a:t>artifactId</a:t>
            </a:r>
            <a:r>
              <a:rPr lang="en-IN" dirty="0"/>
              <a:t>&gt;maven-</a:t>
            </a:r>
            <a:r>
              <a:rPr lang="en-IN" dirty="0" err="1"/>
              <a:t>pmd</a:t>
            </a:r>
            <a:r>
              <a:rPr lang="en-IN" dirty="0"/>
              <a:t>-plugin&lt;/</a:t>
            </a:r>
            <a:r>
              <a:rPr lang="en-IN" dirty="0" err="1"/>
              <a:t>artifactId</a:t>
            </a:r>
            <a:r>
              <a:rPr lang="en-IN" dirty="0"/>
              <a:t>&gt;</a:t>
            </a:r>
          </a:p>
          <a:p>
            <a:r>
              <a:rPr lang="en-IN" dirty="0"/>
              <a:t>                &lt;version&gt;3.11.0&lt;/version&gt;</a:t>
            </a:r>
          </a:p>
          <a:p>
            <a:r>
              <a:rPr lang="en-IN" dirty="0"/>
              <a:t>            &lt;/plugin&gt;</a:t>
            </a:r>
          </a:p>
          <a:p>
            <a:r>
              <a:rPr lang="en-IN" dirty="0"/>
              <a:t>        &lt;/plugins&gt;</a:t>
            </a:r>
          </a:p>
          <a:p>
            <a:r>
              <a:rPr lang="en-IN" dirty="0"/>
              <a:t>    &lt;/reporting&gt;</a:t>
            </a:r>
          </a:p>
          <a:p>
            <a:r>
              <a:rPr lang="en-IN" dirty="0" err="1"/>
              <a:t>Mvn</a:t>
            </a:r>
            <a:r>
              <a:rPr lang="en-IN" dirty="0"/>
              <a:t> site</a:t>
            </a:r>
          </a:p>
        </p:txBody>
      </p:sp>
      <p:sp>
        <p:nvSpPr>
          <p:cNvPr id="3" name="Title 2">
            <a:extLst>
              <a:ext uri="{FF2B5EF4-FFF2-40B4-BE49-F238E27FC236}">
                <a16:creationId xmlns:a16="http://schemas.microsoft.com/office/drawing/2014/main" id="{DC792F36-8FFE-45A9-98B0-F49955536B0D}"/>
              </a:ext>
            </a:extLst>
          </p:cNvPr>
          <p:cNvSpPr>
            <a:spLocks noGrp="1"/>
          </p:cNvSpPr>
          <p:nvPr>
            <p:ph type="title"/>
          </p:nvPr>
        </p:nvSpPr>
        <p:spPr/>
        <p:txBody>
          <a:bodyPr/>
          <a:lstStyle/>
          <a:p>
            <a:r>
              <a:rPr lang="en-IN" dirty="0"/>
              <a:t>Maven Plugins (Hands on)</a:t>
            </a:r>
          </a:p>
        </p:txBody>
      </p:sp>
    </p:spTree>
    <p:extLst>
      <p:ext uri="{BB962C8B-B14F-4D97-AF65-F5344CB8AC3E}">
        <p14:creationId xmlns:p14="http://schemas.microsoft.com/office/powerpoint/2010/main" val="27218762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IN" dirty="0"/>
              <a:t>To execute a single Maven plugin goal, we used the syntax mvn </a:t>
            </a:r>
            <a:r>
              <a:rPr lang="en-IN" dirty="0" err="1"/>
              <a:t>archetype:generate</a:t>
            </a:r>
            <a:r>
              <a:rPr lang="en-IN" dirty="0"/>
              <a:t>, where archetype is the identifier of a plugin and generate is the identifier of a goal.</a:t>
            </a:r>
          </a:p>
          <a:p>
            <a:r>
              <a:rPr lang="en-IN" dirty="0"/>
              <a:t>$ mvn </a:t>
            </a:r>
            <a:r>
              <a:rPr lang="en-IN" dirty="0" err="1"/>
              <a:t>archetype:generate</a:t>
            </a:r>
            <a:r>
              <a:rPr lang="en-IN" dirty="0"/>
              <a:t> -</a:t>
            </a:r>
            <a:r>
              <a:rPr lang="en-IN" dirty="0" err="1"/>
              <a:t>DgroupId</a:t>
            </a:r>
            <a:r>
              <a:rPr lang="en-IN" dirty="0"/>
              <a:t>=</a:t>
            </a:r>
            <a:r>
              <a:rPr lang="en-IN" dirty="0" err="1"/>
              <a:t>org.sonatype.mavenbook.simple</a:t>
            </a:r>
            <a:endParaRPr lang="en-IN" dirty="0"/>
          </a:p>
          <a:p>
            <a:r>
              <a:rPr lang="en-IN" dirty="0"/>
              <a:t>A Maven Plugin is a collection of one or more goals. </a:t>
            </a:r>
          </a:p>
          <a:p>
            <a:r>
              <a:rPr lang="en-IN" dirty="0"/>
              <a:t>Examples of Maven plugins can be simple core plugins like the Jar plugin, which contains goals for creating JAR files, Compiler plugin, which contains goals for compiling source code and unit tests, or the </a:t>
            </a:r>
            <a:r>
              <a:rPr lang="en-IN" dirty="0" err="1"/>
              <a:t>Surefire</a:t>
            </a:r>
            <a:r>
              <a:rPr lang="en-IN" dirty="0"/>
              <a:t> plugin, which contains goals for executing unit tests and generating reports.</a:t>
            </a:r>
          </a:p>
        </p:txBody>
      </p:sp>
      <p:sp>
        <p:nvSpPr>
          <p:cNvPr id="3" name="Title 2"/>
          <p:cNvSpPr>
            <a:spLocks noGrp="1"/>
          </p:cNvSpPr>
          <p:nvPr>
            <p:ph type="title"/>
          </p:nvPr>
        </p:nvSpPr>
        <p:spPr/>
        <p:txBody>
          <a:bodyPr/>
          <a:lstStyle/>
          <a:p>
            <a:r>
              <a:rPr lang="en-IN" dirty="0"/>
              <a:t>Maven Plugins and Goals</a:t>
            </a:r>
          </a:p>
        </p:txBody>
      </p:sp>
    </p:spTree>
    <p:extLst>
      <p:ext uri="{BB962C8B-B14F-4D97-AF65-F5344CB8AC3E}">
        <p14:creationId xmlns:p14="http://schemas.microsoft.com/office/powerpoint/2010/main" val="2706358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~/.m2/settings.xml</a:t>
            </a:r>
          </a:p>
          <a:p>
            <a:r>
              <a:rPr lang="en-IN" dirty="0"/>
              <a:t>A file containing user-specific configuration for authentication, repositories, and other information to customize the behaviour of Maven.</a:t>
            </a:r>
          </a:p>
          <a:p>
            <a:r>
              <a:rPr lang="en-IN" dirty="0"/>
              <a:t>~/.m2/repository/</a:t>
            </a:r>
          </a:p>
          <a:p>
            <a:r>
              <a:rPr lang="en-IN" dirty="0"/>
              <a:t>This directory contains your local Maven repository. When you download a dependency from a remote Maven repository, Maven stores a copy of the dependency in your local repository.</a:t>
            </a:r>
          </a:p>
        </p:txBody>
      </p:sp>
      <p:sp>
        <p:nvSpPr>
          <p:cNvPr id="3" name="Title 2"/>
          <p:cNvSpPr>
            <a:spLocks noGrp="1"/>
          </p:cNvSpPr>
          <p:nvPr>
            <p:ph type="title"/>
          </p:nvPr>
        </p:nvSpPr>
        <p:spPr/>
        <p:txBody>
          <a:bodyPr/>
          <a:lstStyle/>
          <a:p>
            <a:r>
              <a:rPr lang="en-IN" dirty="0"/>
              <a:t>User-Specific Configuration and Repository</a:t>
            </a:r>
          </a:p>
        </p:txBody>
      </p:sp>
    </p:spTree>
    <p:extLst>
      <p:ext uri="{BB962C8B-B14F-4D97-AF65-F5344CB8AC3E}">
        <p14:creationId xmlns:p14="http://schemas.microsoft.com/office/powerpoint/2010/main" val="34907795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31065" y="3075084"/>
            <a:ext cx="8054148" cy="3343179"/>
          </a:xfrm>
        </p:spPr>
        <p:txBody>
          <a:bodyPr/>
          <a:lstStyle/>
          <a:p>
            <a:r>
              <a:rPr lang="en-IN" dirty="0"/>
              <a:t>A goal is a specific task that may be executed as a standalone goal or along with other goals as part of a larger build. </a:t>
            </a:r>
          </a:p>
          <a:p>
            <a:r>
              <a:rPr lang="en-IN" dirty="0"/>
              <a:t>A goal is a “unit of work” in Maven.</a:t>
            </a:r>
          </a:p>
        </p:txBody>
      </p:sp>
      <p:sp>
        <p:nvSpPr>
          <p:cNvPr id="3" name="Title 2"/>
          <p:cNvSpPr>
            <a:spLocks noGrp="1"/>
          </p:cNvSpPr>
          <p:nvPr>
            <p:ph type="title"/>
          </p:nvPr>
        </p:nvSpPr>
        <p:spPr/>
        <p:txBody>
          <a:bodyPr/>
          <a:lstStyle/>
          <a:p>
            <a:r>
              <a:rPr lang="en-IN" dirty="0"/>
              <a:t>Maven Plugins and Goals</a:t>
            </a:r>
          </a:p>
        </p:txBody>
      </p:sp>
      <p:pic>
        <p:nvPicPr>
          <p:cNvPr id="4" name="Picture 3"/>
          <p:cNvPicPr>
            <a:picLocks noChangeAspect="1"/>
          </p:cNvPicPr>
          <p:nvPr/>
        </p:nvPicPr>
        <p:blipFill>
          <a:blip r:embed="rId2"/>
          <a:stretch>
            <a:fillRect/>
          </a:stretch>
        </p:blipFill>
        <p:spPr>
          <a:xfrm>
            <a:off x="1552901" y="1232825"/>
            <a:ext cx="4496680" cy="1565109"/>
          </a:xfrm>
          <a:prstGeom prst="rect">
            <a:avLst/>
          </a:prstGeom>
        </p:spPr>
      </p:pic>
    </p:spTree>
    <p:extLst>
      <p:ext uri="{BB962C8B-B14F-4D97-AF65-F5344CB8AC3E}">
        <p14:creationId xmlns:p14="http://schemas.microsoft.com/office/powerpoint/2010/main" val="1357372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Maven Repositories</a:t>
            </a:r>
          </a:p>
        </p:txBody>
      </p:sp>
      <p:sp>
        <p:nvSpPr>
          <p:cNvPr id="9219"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Maven repositories store a set of artifacts which are used by Maven during dependency resolution for a project.</a:t>
            </a:r>
          </a:p>
          <a:p>
            <a:r>
              <a:rPr lang="en-US" dirty="0"/>
              <a:t>Local repositories can be accessed on the local hard disk.</a:t>
            </a:r>
          </a:p>
          <a:p>
            <a:r>
              <a:rPr lang="en-US" dirty="0"/>
              <a:t> Remote repositories can be accessed through the network.</a:t>
            </a:r>
          </a:p>
          <a:p>
            <a:r>
              <a:rPr lang="en-US" dirty="0"/>
              <a:t>An artifact is bundled as a JAR file which contains the binary library or executable. </a:t>
            </a:r>
          </a:p>
          <a:p>
            <a:r>
              <a:rPr lang="en-US" dirty="0"/>
              <a:t>An artifact can also be a war or an ear.</a:t>
            </a:r>
          </a:p>
          <a:p>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Maven 3 Archetypes	</a:t>
            </a:r>
          </a:p>
        </p:txBody>
      </p:sp>
      <p:sp>
        <p:nvSpPr>
          <p:cNvPr id="10243" name="Rectangle 3"/>
          <p:cNvSpPr>
            <a:spLocks noGrp="1" noChangeArrowheads="1"/>
          </p:cNvSpPr>
          <p:nvPr>
            <p:ph type="body" idx="4294967295"/>
          </p:nvPr>
        </p:nvSpPr>
        <p:spPr>
          <a:xfrm>
            <a:off x="331255" y="1295400"/>
            <a:ext cx="8458200" cy="1633538"/>
          </a:xfrm>
          <a:prstGeom prst="rect">
            <a:avLst/>
          </a:prstGeom>
        </p:spPr>
        <p:txBody>
          <a:bodyPr>
            <a:normAutofit fontScale="92500" lnSpcReduction="10000"/>
          </a:bodyPr>
          <a:lstStyle/>
          <a:p>
            <a:r>
              <a:rPr lang="en-US" dirty="0"/>
              <a:t>An archetype is a complete project template</a:t>
            </a:r>
          </a:p>
          <a:p>
            <a:r>
              <a:rPr lang="en-US" dirty="0"/>
              <a:t>Using an archetype, a project template can be created with a simple command</a:t>
            </a:r>
          </a:p>
          <a:p>
            <a:r>
              <a:rPr lang="en-US" dirty="0"/>
              <a:t>Following is a list of archetypes and their purposes.</a:t>
            </a:r>
          </a:p>
          <a:p>
            <a:endParaRPr lang="en-US" dirty="0"/>
          </a:p>
        </p:txBody>
      </p:sp>
      <p:pic>
        <p:nvPicPr>
          <p:cNvPr id="10244" name="Picture 24"/>
          <p:cNvPicPr>
            <a:picLocks noChangeAspect="1" noChangeArrowheads="1"/>
          </p:cNvPicPr>
          <p:nvPr/>
        </p:nvPicPr>
        <p:blipFill>
          <a:blip r:embed="rId3" cstate="print"/>
          <a:srcRect/>
          <a:stretch>
            <a:fillRect/>
          </a:stretch>
        </p:blipFill>
        <p:spPr bwMode="auto">
          <a:xfrm>
            <a:off x="372535" y="3267598"/>
            <a:ext cx="8372475" cy="3067050"/>
          </a:xfrm>
          <a:prstGeom prst="rect">
            <a:avLst/>
          </a:prstGeom>
          <a:noFill/>
          <a:ln w="12700" algn="ctr">
            <a:noFill/>
            <a:prstDash val="dash"/>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nvPr>
        </p:nvGraphicFramePr>
        <p:xfrm>
          <a:off x="220134" y="1913467"/>
          <a:ext cx="8720666"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First Maven 3 project</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First Maven 3 project</a:t>
            </a:r>
          </a:p>
        </p:txBody>
      </p:sp>
      <p:sp>
        <p:nvSpPr>
          <p:cNvPr id="14339"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In order to create everything which is needed for a simple Java project that can be built using Maven, you can use </a:t>
            </a:r>
            <a:r>
              <a:rPr lang="en-US" b="1" dirty="0"/>
              <a:t>Archetype</a:t>
            </a:r>
            <a:r>
              <a:rPr lang="en-US" dirty="0"/>
              <a:t> plug-in.</a:t>
            </a:r>
          </a:p>
          <a:p>
            <a:r>
              <a:rPr lang="en-US" dirty="0"/>
              <a:t>Archetype is a standard plug-in which comes with Maven3.</a:t>
            </a:r>
          </a:p>
          <a:p>
            <a:r>
              <a:rPr lang="en-US" dirty="0"/>
              <a:t>The Archetype plug-in runs outside of a Maven project build life cycle and is used for creating Maven projects.</a:t>
            </a:r>
          </a:p>
          <a:p>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Issue the following command from the directory that you want to contain </a:t>
            </a:r>
            <a:r>
              <a:rPr lang="en-US" b="1" dirty="0" err="1"/>
              <a:t>SampleProject</a:t>
            </a:r>
            <a:r>
              <a:rPr lang="en-US" dirty="0"/>
              <a:t>:</a:t>
            </a:r>
          </a:p>
          <a:p>
            <a:endParaRPr lang="en-US" dirty="0"/>
          </a:p>
          <a:p>
            <a:endParaRPr lang="en-US" dirty="0"/>
          </a:p>
          <a:p>
            <a:endParaRPr lang="en-US" dirty="0"/>
          </a:p>
          <a:p>
            <a:endParaRPr lang="en-US" dirty="0"/>
          </a:p>
          <a:p>
            <a:r>
              <a:rPr lang="en-US" dirty="0"/>
              <a:t>The above command provides the archetype plug-in with the coordinates of your module.</a:t>
            </a:r>
          </a:p>
          <a:p>
            <a:r>
              <a:rPr lang="en-US" dirty="0"/>
              <a:t>The command also creates a starter pom.xml file for the project along with the conventional Maven 3 directory structure.</a:t>
            </a:r>
          </a:p>
          <a:p>
            <a:endParaRPr lang="en-US" dirty="0"/>
          </a:p>
        </p:txBody>
      </p:sp>
      <p:sp>
        <p:nvSpPr>
          <p:cNvPr id="3" name="Title 2"/>
          <p:cNvSpPr>
            <a:spLocks noGrp="1"/>
          </p:cNvSpPr>
          <p:nvPr>
            <p:ph type="title"/>
          </p:nvPr>
        </p:nvSpPr>
        <p:spPr/>
        <p:txBody>
          <a:bodyPr/>
          <a:lstStyle/>
          <a:p>
            <a:r>
              <a:rPr lang="en-US" dirty="0"/>
              <a:t>First Maven 3 project</a:t>
            </a:r>
          </a:p>
        </p:txBody>
      </p:sp>
      <p:sp>
        <p:nvSpPr>
          <p:cNvPr id="7" name="Rectangle 1"/>
          <p:cNvSpPr>
            <a:spLocks noChangeArrowheads="1"/>
          </p:cNvSpPr>
          <p:nvPr/>
        </p:nvSpPr>
        <p:spPr bwMode="auto">
          <a:xfrm>
            <a:off x="461035" y="2416579"/>
            <a:ext cx="7999546" cy="110799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03336"/>
                </a:solidFill>
                <a:effectLst/>
                <a:latin typeface="inherit"/>
              </a:rPr>
              <a:t>mvn</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303336"/>
                </a:solidFill>
                <a:effectLst/>
                <a:latin typeface="inherit"/>
              </a:rPr>
              <a:t>archetype:generate</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2B91AF"/>
                </a:solidFill>
                <a:effectLst/>
                <a:latin typeface="inherit"/>
              </a:rPr>
              <a:t>DgroupId</a:t>
            </a:r>
            <a:r>
              <a:rPr kumimoji="0" lang="en-US" altLang="en-US" sz="2400" b="0" i="0" u="none" strike="noStrike" cap="none" normalizeH="0" baseline="0" dirty="0">
                <a:ln>
                  <a:noFill/>
                </a:ln>
                <a:solidFill>
                  <a:srgbClr val="303336"/>
                </a:solidFill>
                <a:effectLst/>
                <a:latin typeface="inherit"/>
              </a:rPr>
              <a:t>=</a:t>
            </a:r>
            <a:r>
              <a:rPr kumimoji="0" lang="en-US" altLang="en-US" sz="2400" b="0" i="0" u="none" strike="noStrike" cap="none" normalizeH="0" baseline="0" dirty="0" err="1">
                <a:ln>
                  <a:noFill/>
                </a:ln>
                <a:solidFill>
                  <a:srgbClr val="303336"/>
                </a:solidFill>
                <a:effectLst/>
                <a:latin typeface="inherit"/>
              </a:rPr>
              <a:t>com.cgi</a:t>
            </a:r>
            <a:r>
              <a:rPr lang="en-US" altLang="en-US" sz="2400" dirty="0" err="1">
                <a:solidFill>
                  <a:srgbClr val="303336"/>
                </a:solidFill>
                <a:latin typeface="inherit"/>
              </a:rPr>
              <a:t>.banking</a:t>
            </a:r>
            <a:r>
              <a:rPr lang="en-US" altLang="en-US" sz="2400" dirty="0">
                <a:solidFill>
                  <a:srgbClr val="303336"/>
                </a:solidFill>
                <a:latin typeface="inherit"/>
              </a:rPr>
              <a:t> </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2B91AF"/>
                </a:solidFill>
                <a:effectLst/>
                <a:latin typeface="inherit"/>
              </a:rPr>
              <a:t>DartifactId</a:t>
            </a:r>
            <a:r>
              <a:rPr kumimoji="0" lang="en-US" altLang="en-US" sz="2400" b="0" i="0" u="none" strike="noStrike" cap="none" normalizeH="0" baseline="0" dirty="0">
                <a:ln>
                  <a:noFill/>
                </a:ln>
                <a:solidFill>
                  <a:srgbClr val="303336"/>
                </a:solidFill>
                <a:effectLst/>
                <a:latin typeface="inherit"/>
              </a:rPr>
              <a:t>=</a:t>
            </a:r>
            <a:r>
              <a:rPr kumimoji="0" lang="en-US" altLang="en-US" sz="2400" b="0" i="0" u="none" strike="noStrike" cap="none" normalizeH="0" baseline="0" dirty="0" err="1">
                <a:ln>
                  <a:noFill/>
                </a:ln>
                <a:solidFill>
                  <a:srgbClr val="303336"/>
                </a:solidFill>
                <a:effectLst/>
                <a:latin typeface="inherit"/>
              </a:rPr>
              <a:t>BankingAppln</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2B91AF"/>
                </a:solidFill>
                <a:effectLst/>
                <a:latin typeface="inherit"/>
              </a:rPr>
              <a:t>DarchetypeArtifactId</a:t>
            </a:r>
            <a:r>
              <a:rPr kumimoji="0" lang="en-US" altLang="en-US" sz="2400" b="0" i="0" u="none" strike="noStrike" cap="none" normalizeH="0" baseline="0" dirty="0">
                <a:ln>
                  <a:noFill/>
                </a:ln>
                <a:solidFill>
                  <a:srgbClr val="303336"/>
                </a:solidFill>
                <a:effectLst/>
                <a:latin typeface="inherit"/>
              </a:rPr>
              <a:t>=maven-archetype-</a:t>
            </a:r>
            <a:r>
              <a:rPr kumimoji="0" lang="en-US" altLang="en-US" sz="2400" b="0" i="0" u="none" strike="noStrike" cap="none" normalizeH="0" baseline="0" dirty="0" err="1">
                <a:ln>
                  <a:noFill/>
                </a:ln>
                <a:solidFill>
                  <a:srgbClr val="303336"/>
                </a:solidFill>
                <a:effectLst/>
                <a:latin typeface="inherit"/>
              </a:rPr>
              <a:t>quickstart</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2B91AF"/>
                </a:solidFill>
                <a:effectLst/>
                <a:latin typeface="inherit"/>
              </a:rPr>
              <a:t>DinteractiveMode</a:t>
            </a:r>
            <a:r>
              <a:rPr kumimoji="0" lang="en-US" altLang="en-US" sz="2400" b="0" i="0" u="none" strike="noStrike" cap="none" normalizeH="0" baseline="0" dirty="0">
                <a:ln>
                  <a:noFill/>
                </a:ln>
                <a:solidFill>
                  <a:srgbClr val="303336"/>
                </a:solidFill>
                <a:effectLst/>
                <a:latin typeface="inherit"/>
              </a:rPr>
              <a:t>=</a:t>
            </a:r>
            <a:r>
              <a:rPr kumimoji="0" lang="en-US" altLang="en-US" sz="2400" b="0" i="0" u="none" strike="noStrike" cap="none" normalizeH="0" baseline="0" dirty="0">
                <a:ln>
                  <a:noFill/>
                </a:ln>
                <a:solidFill>
                  <a:srgbClr val="101094"/>
                </a:solidFill>
                <a:effectLst/>
                <a:latin typeface="inherit"/>
              </a:rPr>
              <a:t>false</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First Maven 3 project (Continued…)</a:t>
            </a:r>
          </a:p>
        </p:txBody>
      </p:sp>
      <p:sp>
        <p:nvSpPr>
          <p:cNvPr id="15363" name="Rectangle 3"/>
          <p:cNvSpPr>
            <a:spLocks noGrp="1" noChangeArrowheads="1"/>
          </p:cNvSpPr>
          <p:nvPr>
            <p:ph type="body" idx="4294967295"/>
          </p:nvPr>
        </p:nvSpPr>
        <p:spPr>
          <a:xfrm>
            <a:off x="161925" y="1295400"/>
            <a:ext cx="8458200" cy="5334000"/>
          </a:xfrm>
          <a:prstGeom prst="rect">
            <a:avLst/>
          </a:prstGeom>
        </p:spPr>
        <p:txBody>
          <a:bodyPr>
            <a:normAutofit/>
          </a:bodyPr>
          <a:lstStyle/>
          <a:p>
            <a:r>
              <a:rPr lang="en-US" dirty="0"/>
              <a:t>The output should be similar to the following:</a:t>
            </a:r>
          </a:p>
        </p:txBody>
      </p:sp>
      <p:pic>
        <p:nvPicPr>
          <p:cNvPr id="15364" name="Picture 4"/>
          <p:cNvPicPr>
            <a:picLocks noChangeAspect="1" noChangeArrowheads="1"/>
          </p:cNvPicPr>
          <p:nvPr/>
        </p:nvPicPr>
        <p:blipFill>
          <a:blip r:embed="rId3" cstate="print"/>
          <a:srcRect/>
          <a:stretch>
            <a:fillRect/>
          </a:stretch>
        </p:blipFill>
        <p:spPr bwMode="auto">
          <a:xfrm>
            <a:off x="457200" y="1696507"/>
            <a:ext cx="8162925" cy="4929188"/>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First Maven 3 project (Continued…)</a:t>
            </a:r>
          </a:p>
        </p:txBody>
      </p:sp>
      <p:sp>
        <p:nvSpPr>
          <p:cNvPr id="16387"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The Archetype plug-in creates a directory tree, a pom.xml file and a placeholder App.java application.</a:t>
            </a:r>
          </a:p>
          <a:p>
            <a:r>
              <a:rPr lang="en-US" dirty="0"/>
              <a:t>It also creates a directory tree for unit test source code and a placeholder AppTest.java unit test.</a:t>
            </a:r>
          </a:p>
          <a:p>
            <a:r>
              <a:rPr lang="en-US" dirty="0"/>
              <a:t>The following figures shows the directory structure created:</a:t>
            </a:r>
          </a:p>
        </p:txBody>
      </p:sp>
      <p:pic>
        <p:nvPicPr>
          <p:cNvPr id="16388" name="Picture 4"/>
          <p:cNvPicPr>
            <a:picLocks noChangeAspect="1" noChangeArrowheads="1"/>
          </p:cNvPicPr>
          <p:nvPr/>
        </p:nvPicPr>
        <p:blipFill>
          <a:blip r:embed="rId3" cstate="print"/>
          <a:srcRect/>
          <a:stretch>
            <a:fillRect/>
          </a:stretch>
        </p:blipFill>
        <p:spPr bwMode="auto">
          <a:xfrm>
            <a:off x="2700338" y="3733794"/>
            <a:ext cx="3743325" cy="2879725"/>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First Maven 3 project (Continued…)</a:t>
            </a:r>
          </a:p>
        </p:txBody>
      </p:sp>
      <p:sp>
        <p:nvSpPr>
          <p:cNvPr id="17411" name="Rectangle 3"/>
          <p:cNvSpPr>
            <a:spLocks noGrp="1" noChangeArrowheads="1"/>
          </p:cNvSpPr>
          <p:nvPr>
            <p:ph type="body" idx="4294967295"/>
          </p:nvPr>
        </p:nvSpPr>
        <p:spPr>
          <a:xfrm>
            <a:off x="348188" y="1295400"/>
            <a:ext cx="8458200" cy="5334000"/>
          </a:xfrm>
          <a:prstGeom prst="rect">
            <a:avLst/>
          </a:prstGeom>
        </p:spPr>
        <p:txBody>
          <a:bodyPr/>
          <a:lstStyle/>
          <a:p>
            <a:r>
              <a:rPr lang="en-US" dirty="0"/>
              <a:t>Remove App.java and place the following SimpleExample.java :</a:t>
            </a:r>
          </a:p>
        </p:txBody>
      </p:sp>
      <p:pic>
        <p:nvPicPr>
          <p:cNvPr id="17412" name="Picture 4"/>
          <p:cNvPicPr>
            <a:picLocks noChangeAspect="1" noChangeArrowheads="1"/>
          </p:cNvPicPr>
          <p:nvPr/>
        </p:nvPicPr>
        <p:blipFill>
          <a:blip r:embed="rId3" cstate="print"/>
          <a:srcRect/>
          <a:stretch>
            <a:fillRect/>
          </a:stretch>
        </p:blipFill>
        <p:spPr bwMode="auto">
          <a:xfrm>
            <a:off x="1093787" y="2209267"/>
            <a:ext cx="6913562" cy="4103687"/>
          </a:xfrm>
          <a:prstGeom prst="rect">
            <a:avLst/>
          </a:prstGeom>
          <a:noFill/>
          <a:ln w="9525">
            <a:solidFill>
              <a:schemeClr val="tx1">
                <a:lumMod val="50000"/>
                <a:lumOff val="50000"/>
              </a:schemeClr>
            </a:solid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Sample pom.xml file</a:t>
            </a:r>
          </a:p>
        </p:txBody>
      </p:sp>
      <p:sp>
        <p:nvSpPr>
          <p:cNvPr id="18435" name="Rectangle 3"/>
          <p:cNvSpPr>
            <a:spLocks noGrp="1" noChangeArrowheads="1"/>
          </p:cNvSpPr>
          <p:nvPr>
            <p:ph type="body" idx="4294967295"/>
          </p:nvPr>
        </p:nvSpPr>
        <p:spPr>
          <a:xfrm>
            <a:off x="161925" y="1295400"/>
            <a:ext cx="8458200" cy="5334000"/>
          </a:xfrm>
          <a:prstGeom prst="rect">
            <a:avLst/>
          </a:prstGeom>
        </p:spPr>
        <p:txBody>
          <a:bodyPr>
            <a:normAutofit/>
          </a:bodyPr>
          <a:lstStyle/>
          <a:p>
            <a:r>
              <a:rPr lang="en-US" dirty="0"/>
              <a:t>The file generated by the Archetype plug-in for </a:t>
            </a:r>
            <a:r>
              <a:rPr lang="en-US" dirty="0" err="1"/>
              <a:t>SampleProject</a:t>
            </a:r>
            <a:r>
              <a:rPr lang="en-US" dirty="0"/>
              <a:t> is shown below:</a:t>
            </a:r>
          </a:p>
        </p:txBody>
      </p:sp>
      <p:pic>
        <p:nvPicPr>
          <p:cNvPr id="18436" name="Picture 4"/>
          <p:cNvPicPr>
            <a:picLocks noChangeAspect="1" noChangeArrowheads="1"/>
          </p:cNvPicPr>
          <p:nvPr/>
        </p:nvPicPr>
        <p:blipFill>
          <a:blip r:embed="rId3" cstate="print"/>
          <a:srcRect/>
          <a:stretch>
            <a:fillRect/>
          </a:stretch>
        </p:blipFill>
        <p:spPr bwMode="auto">
          <a:xfrm>
            <a:off x="593193" y="2157324"/>
            <a:ext cx="7941204" cy="4393755"/>
          </a:xfrm>
          <a:prstGeom prst="rect">
            <a:avLst/>
          </a:prstGeom>
          <a:noFill/>
          <a:ln w="9525">
            <a:solidFill>
              <a:schemeClr val="tx1">
                <a:lumMod val="65000"/>
                <a:lumOff val="35000"/>
              </a:schemeClr>
            </a:solid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D0B29D-AB38-4EF0-BD8A-3F4BBB3F8D69}"/>
              </a:ext>
            </a:extLst>
          </p:cNvPr>
          <p:cNvSpPr>
            <a:spLocks noGrp="1"/>
          </p:cNvSpPr>
          <p:nvPr>
            <p:ph sz="quarter" idx="12"/>
          </p:nvPr>
        </p:nvSpPr>
        <p:spPr>
          <a:xfrm>
            <a:off x="457201" y="1381124"/>
            <a:ext cx="8228012" cy="5117329"/>
          </a:xfrm>
        </p:spPr>
        <p:txBody>
          <a:bodyPr>
            <a:normAutofit fontScale="62500" lnSpcReduction="20000"/>
          </a:bodyPr>
          <a:lstStyle/>
          <a:p>
            <a:pPr marL="0" indent="0">
              <a:buNone/>
            </a:pPr>
            <a:r>
              <a:rPr lang="en-IN" dirty="0"/>
              <a:t>&lt;settings </a:t>
            </a:r>
            <a:r>
              <a:rPr lang="en-IN" dirty="0" err="1"/>
              <a:t>xmlns</a:t>
            </a:r>
            <a:r>
              <a:rPr lang="en-IN" dirty="0"/>
              <a:t>="http://maven.apache.org/SETTINGS/1.0.0"</a:t>
            </a:r>
          </a:p>
          <a:p>
            <a:pPr marL="0" indent="0">
              <a:buNone/>
            </a:pPr>
            <a:r>
              <a:rPr lang="en-IN" dirty="0"/>
              <a:t>      </a:t>
            </a:r>
            <a:r>
              <a:rPr lang="en-IN" dirty="0" err="1"/>
              <a:t>xmlns:xsi</a:t>
            </a:r>
            <a:r>
              <a:rPr lang="en-IN" dirty="0"/>
              <a:t>="http://www.w3.org/2001/XMLSchema-instance"</a:t>
            </a:r>
          </a:p>
          <a:p>
            <a:pPr marL="0" indent="0">
              <a:buNone/>
            </a:pPr>
            <a:r>
              <a:rPr lang="en-IN" dirty="0"/>
              <a:t>      </a:t>
            </a:r>
            <a:r>
              <a:rPr lang="en-IN" dirty="0" err="1"/>
              <a:t>xsi:schemaLocation</a:t>
            </a:r>
            <a:r>
              <a:rPr lang="en-IN" dirty="0"/>
              <a:t>="http://maven.apache.org/SETTINGS/1.0.0</a:t>
            </a:r>
          </a:p>
          <a:p>
            <a:pPr marL="0" indent="0">
              <a:buNone/>
            </a:pPr>
            <a:r>
              <a:rPr lang="en-IN" dirty="0"/>
              <a:t>                          http://maven.apache.org/xsd/settings-1.0.0.xsd"&gt;</a:t>
            </a:r>
          </a:p>
          <a:p>
            <a:pPr marL="0" indent="0">
              <a:buNone/>
            </a:pPr>
            <a:r>
              <a:rPr lang="en-IN" dirty="0"/>
              <a:t>      &lt;</a:t>
            </a:r>
            <a:r>
              <a:rPr lang="en-IN" dirty="0" err="1"/>
              <a:t>localRepository</a:t>
            </a:r>
            <a:r>
              <a:rPr lang="en-IN" dirty="0"/>
              <a:t>/&gt;</a:t>
            </a:r>
          </a:p>
          <a:p>
            <a:pPr marL="0" indent="0">
              <a:buNone/>
            </a:pPr>
            <a:r>
              <a:rPr lang="en-IN" dirty="0"/>
              <a:t>      &lt;</a:t>
            </a:r>
            <a:r>
              <a:rPr lang="en-IN" dirty="0" err="1"/>
              <a:t>interactiveMode</a:t>
            </a:r>
            <a:r>
              <a:rPr lang="en-IN" dirty="0"/>
              <a:t>/&gt;</a:t>
            </a:r>
          </a:p>
          <a:p>
            <a:pPr marL="0" indent="0">
              <a:buNone/>
            </a:pPr>
            <a:r>
              <a:rPr lang="en-IN" dirty="0"/>
              <a:t>      &lt;</a:t>
            </a:r>
            <a:r>
              <a:rPr lang="en-IN" dirty="0" err="1"/>
              <a:t>usePluginRegistry</a:t>
            </a:r>
            <a:r>
              <a:rPr lang="en-IN" dirty="0"/>
              <a:t>/&gt;</a:t>
            </a:r>
          </a:p>
          <a:p>
            <a:pPr marL="0" indent="0">
              <a:buNone/>
            </a:pPr>
            <a:r>
              <a:rPr lang="en-IN" dirty="0"/>
              <a:t>      &lt;offline/&gt;</a:t>
            </a:r>
          </a:p>
          <a:p>
            <a:pPr marL="0" indent="0">
              <a:buNone/>
            </a:pPr>
            <a:r>
              <a:rPr lang="en-IN" dirty="0"/>
              <a:t>      &lt;</a:t>
            </a:r>
            <a:r>
              <a:rPr lang="en-IN" dirty="0" err="1"/>
              <a:t>pluginGroups</a:t>
            </a:r>
            <a:r>
              <a:rPr lang="en-IN" dirty="0"/>
              <a:t>/&gt;</a:t>
            </a:r>
          </a:p>
          <a:p>
            <a:pPr marL="0" indent="0">
              <a:buNone/>
            </a:pPr>
            <a:r>
              <a:rPr lang="en-IN" dirty="0"/>
              <a:t>      &lt;servers/&gt;</a:t>
            </a:r>
          </a:p>
          <a:p>
            <a:pPr marL="0" indent="0">
              <a:buNone/>
            </a:pPr>
            <a:r>
              <a:rPr lang="en-IN" dirty="0"/>
              <a:t>      &lt;mirrors/&gt;</a:t>
            </a:r>
          </a:p>
          <a:p>
            <a:pPr marL="0" indent="0">
              <a:buNone/>
            </a:pPr>
            <a:r>
              <a:rPr lang="en-IN" dirty="0"/>
              <a:t>      &lt;proxies/&gt;</a:t>
            </a:r>
          </a:p>
          <a:p>
            <a:pPr marL="0" indent="0">
              <a:buNone/>
            </a:pPr>
            <a:r>
              <a:rPr lang="en-IN" dirty="0"/>
              <a:t>      &lt;profiles/&gt;</a:t>
            </a:r>
          </a:p>
          <a:p>
            <a:pPr marL="0" indent="0">
              <a:buNone/>
            </a:pPr>
            <a:r>
              <a:rPr lang="en-IN" dirty="0"/>
              <a:t>      &lt;</a:t>
            </a:r>
            <a:r>
              <a:rPr lang="en-IN" dirty="0" err="1"/>
              <a:t>activeProfiles</a:t>
            </a:r>
            <a:r>
              <a:rPr lang="en-IN" dirty="0"/>
              <a:t>/&gt;</a:t>
            </a:r>
          </a:p>
          <a:p>
            <a:pPr marL="0" indent="0">
              <a:buNone/>
            </a:pPr>
            <a:r>
              <a:rPr lang="en-IN" dirty="0"/>
              <a:t>&lt;/settings&gt;</a:t>
            </a:r>
          </a:p>
        </p:txBody>
      </p:sp>
      <p:sp>
        <p:nvSpPr>
          <p:cNvPr id="3" name="Title 2">
            <a:extLst>
              <a:ext uri="{FF2B5EF4-FFF2-40B4-BE49-F238E27FC236}">
                <a16:creationId xmlns:a16="http://schemas.microsoft.com/office/drawing/2014/main" id="{69A62353-EB9A-4A53-A46B-7D50838C8028}"/>
              </a:ext>
            </a:extLst>
          </p:cNvPr>
          <p:cNvSpPr>
            <a:spLocks noGrp="1"/>
          </p:cNvSpPr>
          <p:nvPr>
            <p:ph type="title"/>
          </p:nvPr>
        </p:nvSpPr>
        <p:spPr/>
        <p:txBody>
          <a:bodyPr/>
          <a:lstStyle/>
          <a:p>
            <a:r>
              <a:rPr lang="en-IN" dirty="0"/>
              <a:t>Maven Settings File</a:t>
            </a:r>
          </a:p>
        </p:txBody>
      </p:sp>
    </p:spTree>
    <p:extLst>
      <p:ext uri="{BB962C8B-B14F-4D97-AF65-F5344CB8AC3E}">
        <p14:creationId xmlns:p14="http://schemas.microsoft.com/office/powerpoint/2010/main" val="1317848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Customizing the generated pom.xml file</a:t>
            </a:r>
          </a:p>
        </p:txBody>
      </p:sp>
      <p:sp>
        <p:nvSpPr>
          <p:cNvPr id="19459" name="Rectangle 3"/>
          <p:cNvSpPr>
            <a:spLocks noGrp="1" noChangeArrowheads="1"/>
          </p:cNvSpPr>
          <p:nvPr>
            <p:ph type="body" idx="4294967295"/>
          </p:nvPr>
        </p:nvSpPr>
        <p:spPr>
          <a:xfrm>
            <a:off x="161925" y="1295400"/>
            <a:ext cx="8458200" cy="5334000"/>
          </a:xfrm>
          <a:prstGeom prst="rect">
            <a:avLst/>
          </a:prstGeom>
        </p:spPr>
        <p:txBody>
          <a:bodyPr/>
          <a:lstStyle/>
          <a:p>
            <a:endParaRPr lang="en-US"/>
          </a:p>
        </p:txBody>
      </p:sp>
      <p:pic>
        <p:nvPicPr>
          <p:cNvPr id="19460" name="Picture 4"/>
          <p:cNvPicPr>
            <a:picLocks noChangeAspect="1" noChangeArrowheads="1"/>
          </p:cNvPicPr>
          <p:nvPr/>
        </p:nvPicPr>
        <p:blipFill>
          <a:blip r:embed="rId2" cstate="print"/>
          <a:srcRect/>
          <a:stretch>
            <a:fillRect/>
          </a:stretch>
        </p:blipFill>
        <p:spPr bwMode="auto">
          <a:xfrm>
            <a:off x="461963" y="1250950"/>
            <a:ext cx="8221662" cy="5330825"/>
          </a:xfrm>
          <a:prstGeom prst="rect">
            <a:avLst/>
          </a:prstGeom>
          <a:noFill/>
          <a:ln w="9525">
            <a:solidFill>
              <a:schemeClr val="tx1">
                <a:lumMod val="65000"/>
                <a:lumOff val="35000"/>
              </a:schemeClr>
            </a:solidFill>
            <a:miter lim="800000"/>
            <a:headEnd/>
            <a:tailEnd/>
          </a:ln>
        </p:spPr>
      </p:pic>
      <p:sp>
        <p:nvSpPr>
          <p:cNvPr id="19461" name="Line 7"/>
          <p:cNvSpPr>
            <a:spLocks noChangeShapeType="1"/>
          </p:cNvSpPr>
          <p:nvPr/>
        </p:nvSpPr>
        <p:spPr bwMode="auto">
          <a:xfrm flipH="1">
            <a:off x="1619250" y="2997200"/>
            <a:ext cx="2736850" cy="0"/>
          </a:xfrm>
          <a:prstGeom prst="line">
            <a:avLst/>
          </a:prstGeom>
          <a:noFill/>
          <a:ln w="12700">
            <a:solidFill>
              <a:schemeClr val="tx1"/>
            </a:solidFill>
            <a:prstDash val="dash"/>
            <a:round/>
            <a:headEnd/>
            <a:tailEnd type="triangle" w="med" len="med"/>
          </a:ln>
        </p:spPr>
        <p:txBody>
          <a:bodyPr wrap="none" lIns="90488" tIns="44450" rIns="90488" bIns="44450" anchor="ctr"/>
          <a:lstStyle/>
          <a:p>
            <a:endParaRPr lang="en-US"/>
          </a:p>
        </p:txBody>
      </p:sp>
      <p:pic>
        <p:nvPicPr>
          <p:cNvPr id="19462" name="Picture 8"/>
          <p:cNvPicPr>
            <a:picLocks noChangeAspect="1" noChangeArrowheads="1"/>
          </p:cNvPicPr>
          <p:nvPr/>
        </p:nvPicPr>
        <p:blipFill>
          <a:blip r:embed="rId3" cstate="print"/>
          <a:srcRect/>
          <a:stretch>
            <a:fillRect/>
          </a:stretch>
        </p:blipFill>
        <p:spPr bwMode="auto">
          <a:xfrm>
            <a:off x="3924300" y="1876425"/>
            <a:ext cx="4968875" cy="1552575"/>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Compiling the customized Project</a:t>
            </a:r>
          </a:p>
        </p:txBody>
      </p:sp>
      <p:sp>
        <p:nvSpPr>
          <p:cNvPr id="20483" name="Rectangle 3"/>
          <p:cNvSpPr>
            <a:spLocks noGrp="1" noChangeArrowheads="1"/>
          </p:cNvSpPr>
          <p:nvPr>
            <p:ph type="body" idx="4294967295"/>
          </p:nvPr>
        </p:nvSpPr>
        <p:spPr>
          <a:xfrm>
            <a:off x="161925" y="1295400"/>
            <a:ext cx="8458200" cy="5334000"/>
          </a:xfrm>
          <a:prstGeom prst="rect">
            <a:avLst/>
          </a:prstGeom>
        </p:spPr>
        <p:txBody>
          <a:bodyPr/>
          <a:lstStyle/>
          <a:p>
            <a:r>
              <a:rPr lang="en-US" dirty="0"/>
              <a:t>You can now compile the </a:t>
            </a:r>
            <a:r>
              <a:rPr lang="en-US" dirty="0" err="1"/>
              <a:t>SampleProject</a:t>
            </a:r>
            <a:r>
              <a:rPr lang="en-US" dirty="0"/>
              <a:t> using </a:t>
            </a:r>
            <a:r>
              <a:rPr lang="en-US" dirty="0" err="1"/>
              <a:t>mvn</a:t>
            </a:r>
            <a:r>
              <a:rPr lang="en-US" dirty="0"/>
              <a:t> compile command.</a:t>
            </a:r>
          </a:p>
          <a:p>
            <a:r>
              <a:rPr lang="en-US" dirty="0"/>
              <a:t>You should see the report of a successful build, creating one class file in the target tree.</a:t>
            </a:r>
          </a:p>
          <a:p>
            <a:r>
              <a:rPr lang="en-US" dirty="0"/>
              <a:t>This can take a little while if it is the first time you run it because some dependencies might need to be downloaded from the central repository over the Internet. </a:t>
            </a:r>
          </a:p>
          <a:p>
            <a:endParaRPr lang="en-US" dirty="0"/>
          </a:p>
        </p:txBody>
      </p:sp>
      <p:pic>
        <p:nvPicPr>
          <p:cNvPr id="20484" name="Picture 4"/>
          <p:cNvPicPr>
            <a:picLocks noChangeAspect="1" noChangeArrowheads="1"/>
          </p:cNvPicPr>
          <p:nvPr/>
        </p:nvPicPr>
        <p:blipFill>
          <a:blip r:embed="rId3" cstate="print"/>
          <a:srcRect/>
          <a:stretch>
            <a:fillRect/>
          </a:stretch>
        </p:blipFill>
        <p:spPr bwMode="auto">
          <a:xfrm>
            <a:off x="3659685" y="1750621"/>
            <a:ext cx="5060945" cy="394096"/>
          </a:xfrm>
          <a:prstGeom prst="rect">
            <a:avLst/>
          </a:prstGeom>
          <a:noFill/>
          <a:ln w="9525">
            <a:noFill/>
            <a:miter lim="800000"/>
            <a:headEnd/>
            <a:tailEnd/>
          </a:ln>
        </p:spPr>
      </p:pic>
      <p:pic>
        <p:nvPicPr>
          <p:cNvPr id="20485" name="Picture 5"/>
          <p:cNvPicPr>
            <a:picLocks noChangeAspect="1" noChangeArrowheads="1"/>
          </p:cNvPicPr>
          <p:nvPr/>
        </p:nvPicPr>
        <p:blipFill>
          <a:blip r:embed="rId4" cstate="print"/>
          <a:srcRect/>
          <a:stretch>
            <a:fillRect/>
          </a:stretch>
        </p:blipFill>
        <p:spPr bwMode="auto">
          <a:xfrm>
            <a:off x="2045493" y="4667574"/>
            <a:ext cx="6709003" cy="1690898"/>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java -</a:t>
            </a:r>
            <a:r>
              <a:rPr lang="en-IN" dirty="0" err="1"/>
              <a:t>cp</a:t>
            </a:r>
            <a:r>
              <a:rPr lang="en-IN" dirty="0"/>
              <a:t> target/my-app-1.0-SNAPSHOT.jar </a:t>
            </a:r>
            <a:r>
              <a:rPr lang="en-IN" dirty="0" err="1"/>
              <a:t>com.mycompany.app.App</a:t>
            </a:r>
            <a:endParaRPr lang="en-IN" dirty="0"/>
          </a:p>
          <a:p>
            <a:endParaRPr lang="en-IN" dirty="0"/>
          </a:p>
        </p:txBody>
      </p:sp>
      <p:sp>
        <p:nvSpPr>
          <p:cNvPr id="3" name="Title 2"/>
          <p:cNvSpPr>
            <a:spLocks noGrp="1"/>
          </p:cNvSpPr>
          <p:nvPr>
            <p:ph type="title"/>
          </p:nvPr>
        </p:nvSpPr>
        <p:spPr/>
        <p:txBody>
          <a:bodyPr/>
          <a:lstStyle/>
          <a:p>
            <a:r>
              <a:rPr lang="en-IN" dirty="0"/>
              <a:t>Test jar</a:t>
            </a:r>
          </a:p>
        </p:txBody>
      </p:sp>
    </p:spTree>
    <p:extLst>
      <p:ext uri="{BB962C8B-B14F-4D97-AF65-F5344CB8AC3E}">
        <p14:creationId xmlns:p14="http://schemas.microsoft.com/office/powerpoint/2010/main" val="6224093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Directory structure after compilation</a:t>
            </a:r>
          </a:p>
        </p:txBody>
      </p:sp>
      <p:sp>
        <p:nvSpPr>
          <p:cNvPr id="21507" name="Rectangle 3"/>
          <p:cNvSpPr>
            <a:spLocks noGrp="1" noChangeArrowheads="1"/>
          </p:cNvSpPr>
          <p:nvPr>
            <p:ph type="body" idx="4294967295"/>
          </p:nvPr>
        </p:nvSpPr>
        <p:spPr>
          <a:xfrm>
            <a:off x="161925" y="1295400"/>
            <a:ext cx="8458200" cy="5334000"/>
          </a:xfrm>
          <a:prstGeom prst="rect">
            <a:avLst/>
          </a:prstGeom>
        </p:spPr>
        <p:txBody>
          <a:bodyPr/>
          <a:lstStyle/>
          <a:p>
            <a:r>
              <a:rPr lang="en-US"/>
              <a:t>After compilation, the .class files (SimpleExample.class) file is created in the target folder shown below:</a:t>
            </a:r>
          </a:p>
        </p:txBody>
      </p:sp>
      <p:pic>
        <p:nvPicPr>
          <p:cNvPr id="21508" name="Picture 4"/>
          <p:cNvPicPr>
            <a:picLocks noChangeAspect="1" noChangeArrowheads="1"/>
          </p:cNvPicPr>
          <p:nvPr/>
        </p:nvPicPr>
        <p:blipFill>
          <a:blip r:embed="rId3" cstate="print"/>
          <a:srcRect/>
          <a:stretch>
            <a:fillRect/>
          </a:stretch>
        </p:blipFill>
        <p:spPr bwMode="auto">
          <a:xfrm>
            <a:off x="1767942" y="2226200"/>
            <a:ext cx="5616575" cy="3951287"/>
          </a:xfrm>
          <a:prstGeom prst="rect">
            <a:avLst/>
          </a:prstGeom>
          <a:noFill/>
          <a:ln w="9525">
            <a:solidFill>
              <a:schemeClr val="tx1">
                <a:lumMod val="65000"/>
                <a:lumOff val="35000"/>
              </a:schemeClr>
            </a:solid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Adding a Unit test</a:t>
            </a:r>
          </a:p>
        </p:txBody>
      </p:sp>
      <p:sp>
        <p:nvSpPr>
          <p:cNvPr id="22531" name="Rectangle 3"/>
          <p:cNvSpPr>
            <a:spLocks noGrp="1" noChangeArrowheads="1"/>
          </p:cNvSpPr>
          <p:nvPr>
            <p:ph type="body" idx="4294967295"/>
          </p:nvPr>
        </p:nvSpPr>
        <p:spPr>
          <a:xfrm>
            <a:off x="331255" y="1295400"/>
            <a:ext cx="8504371" cy="2209800"/>
          </a:xfrm>
          <a:prstGeom prst="rect">
            <a:avLst/>
          </a:prstGeom>
        </p:spPr>
        <p:txBody>
          <a:bodyPr/>
          <a:lstStyle/>
          <a:p>
            <a:r>
              <a:rPr lang="en-US" dirty="0"/>
              <a:t>It is a development best practice to provide unit tests for all code modules.</a:t>
            </a:r>
          </a:p>
          <a:p>
            <a:r>
              <a:rPr lang="en-US" dirty="0"/>
              <a:t>Maven 2 created a placeholder AppTest.java unit test for you. Remove the file and place the following SimpleExampleTest.java :</a:t>
            </a:r>
          </a:p>
        </p:txBody>
      </p:sp>
      <p:pic>
        <p:nvPicPr>
          <p:cNvPr id="22532" name="Picture 5"/>
          <p:cNvPicPr>
            <a:picLocks noChangeAspect="1" noChangeArrowheads="1"/>
          </p:cNvPicPr>
          <p:nvPr/>
        </p:nvPicPr>
        <p:blipFill>
          <a:blip r:embed="rId3" cstate="print"/>
          <a:srcRect/>
          <a:stretch>
            <a:fillRect/>
          </a:stretch>
        </p:blipFill>
        <p:spPr bwMode="auto">
          <a:xfrm>
            <a:off x="1925638" y="3505200"/>
            <a:ext cx="5283589" cy="3111909"/>
          </a:xfrm>
          <a:prstGeom prst="rect">
            <a:avLst/>
          </a:prstGeom>
          <a:noFill/>
          <a:ln w="9525">
            <a:solidFill>
              <a:schemeClr val="tx1">
                <a:lumMod val="65000"/>
                <a:lumOff val="35000"/>
              </a:schemeClr>
            </a:solid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Running a unit test</a:t>
            </a:r>
          </a:p>
        </p:txBody>
      </p:sp>
      <p:sp>
        <p:nvSpPr>
          <p:cNvPr id="23555"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You can use </a:t>
            </a:r>
            <a:r>
              <a:rPr lang="en-US" dirty="0" err="1"/>
              <a:t>mvn</a:t>
            </a:r>
            <a:r>
              <a:rPr lang="en-US" dirty="0"/>
              <a:t> test command.</a:t>
            </a:r>
          </a:p>
          <a:p>
            <a:endParaRPr lang="en-US" dirty="0"/>
          </a:p>
          <a:p>
            <a:r>
              <a:rPr lang="en-US" dirty="0"/>
              <a:t>Maven 2 compiles the source and the unit test. It then runs the tests, reporting on the number of successes, failures, and errors, as shown in the following figure:</a:t>
            </a:r>
          </a:p>
          <a:p>
            <a:pPr lvl="1">
              <a:buFontTx/>
              <a:buNone/>
            </a:pPr>
            <a:endParaRPr lang="en-US" dirty="0"/>
          </a:p>
        </p:txBody>
      </p:sp>
      <p:pic>
        <p:nvPicPr>
          <p:cNvPr id="23556" name="Picture 4"/>
          <p:cNvPicPr>
            <a:picLocks noChangeAspect="1" noChangeArrowheads="1"/>
          </p:cNvPicPr>
          <p:nvPr/>
        </p:nvPicPr>
        <p:blipFill>
          <a:blip r:embed="rId2" cstate="print"/>
          <a:srcRect/>
          <a:stretch>
            <a:fillRect/>
          </a:stretch>
        </p:blipFill>
        <p:spPr bwMode="auto">
          <a:xfrm>
            <a:off x="617038" y="1874306"/>
            <a:ext cx="4679950" cy="377825"/>
          </a:xfrm>
          <a:prstGeom prst="rect">
            <a:avLst/>
          </a:prstGeom>
          <a:noFill/>
          <a:ln w="9525">
            <a:noFill/>
            <a:miter lim="800000"/>
            <a:headEnd/>
            <a:tailEnd/>
          </a:ln>
        </p:spPr>
      </p:pic>
      <p:pic>
        <p:nvPicPr>
          <p:cNvPr id="23557" name="Picture 6"/>
          <p:cNvPicPr>
            <a:picLocks noChangeAspect="1" noChangeArrowheads="1"/>
          </p:cNvPicPr>
          <p:nvPr/>
        </p:nvPicPr>
        <p:blipFill>
          <a:blip r:embed="rId3" cstate="email"/>
          <a:srcRect/>
          <a:stretch>
            <a:fillRect/>
          </a:stretch>
        </p:blipFill>
        <p:spPr bwMode="auto">
          <a:xfrm>
            <a:off x="611188" y="3608491"/>
            <a:ext cx="7432145" cy="3010321"/>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Creating eclipse specific files</a:t>
            </a:r>
          </a:p>
        </p:txBody>
      </p:sp>
      <p:sp>
        <p:nvSpPr>
          <p:cNvPr id="24579" name="Rectangle 3"/>
          <p:cNvSpPr>
            <a:spLocks noGrp="1" noChangeArrowheads="1"/>
          </p:cNvSpPr>
          <p:nvPr>
            <p:ph type="body" idx="4294967295"/>
          </p:nvPr>
        </p:nvSpPr>
        <p:spPr>
          <a:xfrm>
            <a:off x="314322" y="1295400"/>
            <a:ext cx="8458200" cy="5334000"/>
          </a:xfrm>
          <a:prstGeom prst="rect">
            <a:avLst/>
          </a:prstGeom>
        </p:spPr>
        <p:txBody>
          <a:bodyPr/>
          <a:lstStyle/>
          <a:p>
            <a:r>
              <a:rPr lang="en-US" dirty="0"/>
              <a:t>It is easier for developers to work with Eclipse, hence Maven supports creation of eclipse specific files</a:t>
            </a:r>
          </a:p>
          <a:p>
            <a:r>
              <a:rPr lang="en-US" dirty="0"/>
              <a:t>To generate the eclipse metadata files from your </a:t>
            </a:r>
            <a:r>
              <a:rPr lang="en-US" b="1" dirty="0"/>
              <a:t>pom.xml </a:t>
            </a:r>
            <a:r>
              <a:rPr lang="en-US" dirty="0"/>
              <a:t>you execute the following command:</a:t>
            </a:r>
          </a:p>
          <a:p>
            <a:pPr>
              <a:buNone/>
            </a:pPr>
            <a:endParaRPr lang="en-US" dirty="0"/>
          </a:p>
          <a:p>
            <a:r>
              <a:rPr lang="en-US" dirty="0"/>
              <a:t>The above command generates eclipse related files like .project and .</a:t>
            </a:r>
            <a:r>
              <a:rPr lang="en-US" dirty="0" err="1"/>
              <a:t>classpath</a:t>
            </a:r>
            <a:r>
              <a:rPr lang="en-US" dirty="0"/>
              <a:t> .</a:t>
            </a:r>
          </a:p>
          <a:p>
            <a:endParaRPr lang="en-US" dirty="0"/>
          </a:p>
        </p:txBody>
      </p:sp>
      <p:pic>
        <p:nvPicPr>
          <p:cNvPr id="24580" name="Picture 5"/>
          <p:cNvPicPr>
            <a:picLocks noChangeAspect="1" noChangeArrowheads="1"/>
          </p:cNvPicPr>
          <p:nvPr/>
        </p:nvPicPr>
        <p:blipFill>
          <a:blip r:embed="rId3" cstate="print"/>
          <a:srcRect/>
          <a:stretch>
            <a:fillRect/>
          </a:stretch>
        </p:blipFill>
        <p:spPr bwMode="auto">
          <a:xfrm>
            <a:off x="1471082" y="3102488"/>
            <a:ext cx="6192838" cy="503236"/>
          </a:xfrm>
          <a:prstGeom prst="rect">
            <a:avLst/>
          </a:prstGeom>
          <a:noFill/>
          <a:ln w="9525">
            <a:noFill/>
            <a:miter lim="800000"/>
            <a:headEnd/>
            <a:tailEnd/>
          </a:ln>
        </p:spPr>
      </p:pic>
      <p:pic>
        <p:nvPicPr>
          <p:cNvPr id="24581" name="Picture 6"/>
          <p:cNvPicPr>
            <a:picLocks noChangeAspect="1" noChangeArrowheads="1"/>
          </p:cNvPicPr>
          <p:nvPr/>
        </p:nvPicPr>
        <p:blipFill>
          <a:blip r:embed="rId4" cstate="print"/>
          <a:srcRect/>
          <a:stretch>
            <a:fillRect/>
          </a:stretch>
        </p:blipFill>
        <p:spPr bwMode="auto">
          <a:xfrm>
            <a:off x="1399644" y="4522771"/>
            <a:ext cx="6264276" cy="2260610"/>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Importing the project in Eclipse</a:t>
            </a:r>
          </a:p>
        </p:txBody>
      </p:sp>
      <p:sp>
        <p:nvSpPr>
          <p:cNvPr id="25603" name="Rectangle 3"/>
          <p:cNvSpPr>
            <a:spLocks noGrp="1" noChangeArrowheads="1"/>
          </p:cNvSpPr>
          <p:nvPr>
            <p:ph type="body" idx="4294967295"/>
          </p:nvPr>
        </p:nvSpPr>
        <p:spPr>
          <a:xfrm>
            <a:off x="314322" y="1295400"/>
            <a:ext cx="8458200" cy="5334000"/>
          </a:xfrm>
          <a:prstGeom prst="rect">
            <a:avLst/>
          </a:prstGeom>
        </p:spPr>
        <p:txBody>
          <a:bodyPr/>
          <a:lstStyle/>
          <a:p>
            <a:pPr marL="419100" indent="-419100"/>
            <a:r>
              <a:rPr lang="en-US" dirty="0"/>
              <a:t>After generating the Eclipse </a:t>
            </a:r>
            <a:r>
              <a:rPr lang="en-US" dirty="0" err="1"/>
              <a:t>Classpath</a:t>
            </a:r>
            <a:r>
              <a:rPr lang="en-US" dirty="0"/>
              <a:t> and Project files for your project, import the project into Eclipse with the following steps:</a:t>
            </a:r>
          </a:p>
          <a:p>
            <a:pPr marL="657225" lvl="1" indent="-381000">
              <a:buFontTx/>
              <a:buAutoNum type="arabicPeriod"/>
            </a:pPr>
            <a:r>
              <a:rPr lang="en-US" dirty="0"/>
              <a:t>From the Eclipse workspace menu select File &gt; Import </a:t>
            </a:r>
          </a:p>
          <a:p>
            <a:pPr marL="657225" lvl="1" indent="-381000">
              <a:buFontTx/>
              <a:buNone/>
            </a:pPr>
            <a:r>
              <a:rPr lang="en-US" dirty="0"/>
              <a:t>2. Expand General and select Existing Projects into Workspace </a:t>
            </a:r>
          </a:p>
          <a:p>
            <a:pPr marL="657225" lvl="1" indent="-381000">
              <a:buFontTx/>
              <a:buNone/>
            </a:pPr>
            <a:r>
              <a:rPr lang="en-US" dirty="0"/>
              <a:t>3. Mark Select root directory and hit Browse. Browse for the directory in which your POM file is in. Press OK. </a:t>
            </a:r>
          </a:p>
          <a:p>
            <a:pPr marL="657225" lvl="1" indent="-381000">
              <a:buFontTx/>
              <a:buNone/>
            </a:pPr>
            <a:r>
              <a:rPr lang="en-US" dirty="0"/>
              <a:t>4. You should now see your project checked under the Projects: box. Press Finish. </a:t>
            </a:r>
          </a:p>
          <a:p>
            <a:pPr marL="657225" lvl="1" indent="-381000">
              <a:buFontTx/>
              <a:buNone/>
            </a:pPr>
            <a:r>
              <a:rPr lang="en-US" dirty="0"/>
              <a:t>5. You should now see your project in Eclipse. </a:t>
            </a:r>
          </a:p>
          <a:p>
            <a:pPr marL="419100" indent="-419100"/>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Creating a WAR file</a:t>
            </a:r>
          </a:p>
        </p:txBody>
      </p:sp>
      <p:sp>
        <p:nvSpPr>
          <p:cNvPr id="27651"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Now let’s see how to create a simple Web application:</a:t>
            </a:r>
          </a:p>
          <a:p>
            <a:r>
              <a:rPr lang="en-US" dirty="0"/>
              <a:t>Execute the following command in the directory where you want the web application to be created.</a:t>
            </a:r>
          </a:p>
          <a:p>
            <a:endParaRPr lang="en-US" dirty="0"/>
          </a:p>
          <a:p>
            <a:pPr>
              <a:buNone/>
            </a:pPr>
            <a:endParaRPr lang="en-US" dirty="0"/>
          </a:p>
          <a:p>
            <a:r>
              <a:rPr lang="en-US" dirty="0"/>
              <a:t>The following directory structure will be created</a:t>
            </a:r>
          </a:p>
          <a:p>
            <a:endParaRPr lang="en-US" dirty="0"/>
          </a:p>
        </p:txBody>
      </p:sp>
      <p:pic>
        <p:nvPicPr>
          <p:cNvPr id="27652" name="Picture 5"/>
          <p:cNvPicPr>
            <a:picLocks noChangeAspect="1" noChangeArrowheads="1"/>
          </p:cNvPicPr>
          <p:nvPr/>
        </p:nvPicPr>
        <p:blipFill>
          <a:blip r:embed="rId2" cstate="print"/>
          <a:srcRect/>
          <a:stretch>
            <a:fillRect/>
          </a:stretch>
        </p:blipFill>
        <p:spPr bwMode="auto">
          <a:xfrm>
            <a:off x="111656" y="2887127"/>
            <a:ext cx="8964612" cy="866775"/>
          </a:xfrm>
          <a:prstGeom prst="rect">
            <a:avLst/>
          </a:prstGeom>
          <a:noFill/>
          <a:ln w="9525">
            <a:noFill/>
            <a:miter lim="800000"/>
            <a:headEnd/>
            <a:tailEnd/>
          </a:ln>
        </p:spPr>
      </p:pic>
      <p:pic>
        <p:nvPicPr>
          <p:cNvPr id="27653" name="Picture 6"/>
          <p:cNvPicPr>
            <a:picLocks noChangeAspect="1" noChangeArrowheads="1"/>
          </p:cNvPicPr>
          <p:nvPr/>
        </p:nvPicPr>
        <p:blipFill>
          <a:blip r:embed="rId3" cstate="print"/>
          <a:srcRect/>
          <a:stretch>
            <a:fillRect/>
          </a:stretch>
        </p:blipFill>
        <p:spPr bwMode="auto">
          <a:xfrm>
            <a:off x="1277938" y="4470925"/>
            <a:ext cx="6589712" cy="1609725"/>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mvn </a:t>
            </a:r>
            <a:r>
              <a:rPr lang="en-IN" dirty="0" err="1"/>
              <a:t>archetype:generate</a:t>
            </a:r>
            <a:r>
              <a:rPr lang="en-IN" dirty="0"/>
              <a:t> -</a:t>
            </a:r>
            <a:r>
              <a:rPr lang="en-IN" dirty="0" err="1"/>
              <a:t>DarchetypeArtifactId</a:t>
            </a:r>
            <a:r>
              <a:rPr lang="en-IN" dirty="0"/>
              <a:t>=Maven-archetype-</a:t>
            </a:r>
            <a:r>
              <a:rPr lang="en-IN" dirty="0" err="1"/>
              <a:t>webapp</a:t>
            </a:r>
            <a:r>
              <a:rPr lang="en-IN" dirty="0"/>
              <a:t> -</a:t>
            </a:r>
            <a:r>
              <a:rPr lang="en-IN" dirty="0" err="1"/>
              <a:t>DgroupId</a:t>
            </a:r>
            <a:r>
              <a:rPr lang="en-IN" dirty="0"/>
              <a:t>=</a:t>
            </a:r>
            <a:r>
              <a:rPr lang="en-IN" dirty="0" err="1"/>
              <a:t>com.citi.fundtransfer</a:t>
            </a:r>
            <a:r>
              <a:rPr lang="en-IN" dirty="0"/>
              <a:t> -</a:t>
            </a:r>
            <a:r>
              <a:rPr lang="en-IN" dirty="0" err="1"/>
              <a:t>DartifactId</a:t>
            </a:r>
            <a:r>
              <a:rPr lang="en-IN" dirty="0"/>
              <a:t>=CITIMAVENFT </a:t>
            </a:r>
          </a:p>
        </p:txBody>
      </p:sp>
      <p:sp>
        <p:nvSpPr>
          <p:cNvPr id="3" name="Title 2"/>
          <p:cNvSpPr>
            <a:spLocks noGrp="1"/>
          </p:cNvSpPr>
          <p:nvPr>
            <p:ph type="title"/>
          </p:nvPr>
        </p:nvSpPr>
        <p:spPr/>
        <p:txBody>
          <a:bodyPr/>
          <a:lstStyle/>
          <a:p>
            <a:r>
              <a:rPr lang="en-IN" dirty="0"/>
              <a:t>Web Project Create</a:t>
            </a:r>
          </a:p>
        </p:txBody>
      </p:sp>
    </p:spTree>
    <p:extLst>
      <p:ext uri="{BB962C8B-B14F-4D97-AF65-F5344CB8AC3E}">
        <p14:creationId xmlns:p14="http://schemas.microsoft.com/office/powerpoint/2010/main" val="3792572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A62353-EB9A-4A53-A46B-7D50838C8028}"/>
              </a:ext>
            </a:extLst>
          </p:cNvPr>
          <p:cNvSpPr>
            <a:spLocks noGrp="1"/>
          </p:cNvSpPr>
          <p:nvPr>
            <p:ph type="title"/>
          </p:nvPr>
        </p:nvSpPr>
        <p:spPr/>
        <p:txBody>
          <a:bodyPr/>
          <a:lstStyle/>
          <a:p>
            <a:r>
              <a:rPr lang="en-IN" dirty="0"/>
              <a:t>Maven Settings File</a:t>
            </a:r>
          </a:p>
        </p:txBody>
      </p:sp>
      <p:graphicFrame>
        <p:nvGraphicFramePr>
          <p:cNvPr id="6" name="Table 5">
            <a:extLst>
              <a:ext uri="{FF2B5EF4-FFF2-40B4-BE49-F238E27FC236}">
                <a16:creationId xmlns:a16="http://schemas.microsoft.com/office/drawing/2014/main" id="{D1211F50-D5DC-4B1E-8B78-1319BB71535A}"/>
              </a:ext>
            </a:extLst>
          </p:cNvPr>
          <p:cNvGraphicFramePr>
            <a:graphicFrameLocks noGrp="1"/>
          </p:cNvGraphicFramePr>
          <p:nvPr>
            <p:extLst>
              <p:ext uri="{D42A27DB-BD31-4B8C-83A1-F6EECF244321}">
                <p14:modId xmlns:p14="http://schemas.microsoft.com/office/powerpoint/2010/main" val="3134944790"/>
              </p:ext>
            </p:extLst>
          </p:nvPr>
        </p:nvGraphicFramePr>
        <p:xfrm>
          <a:off x="710213" y="1381125"/>
          <a:ext cx="8131946" cy="4914751"/>
        </p:xfrm>
        <a:graphic>
          <a:graphicData uri="http://schemas.openxmlformats.org/drawingml/2006/table">
            <a:tbl>
              <a:tblPr/>
              <a:tblGrid>
                <a:gridCol w="2175030">
                  <a:extLst>
                    <a:ext uri="{9D8B030D-6E8A-4147-A177-3AD203B41FA5}">
                      <a16:colId xmlns:a16="http://schemas.microsoft.com/office/drawing/2014/main" val="36187008"/>
                    </a:ext>
                  </a:extLst>
                </a:gridCol>
                <a:gridCol w="5956916">
                  <a:extLst>
                    <a:ext uri="{9D8B030D-6E8A-4147-A177-3AD203B41FA5}">
                      <a16:colId xmlns:a16="http://schemas.microsoft.com/office/drawing/2014/main" val="2908373953"/>
                    </a:ext>
                  </a:extLst>
                </a:gridCol>
              </a:tblGrid>
              <a:tr h="265752">
                <a:tc>
                  <a:txBody>
                    <a:bodyPr/>
                    <a:lstStyle/>
                    <a:p>
                      <a:r>
                        <a:rPr lang="en-IN" sz="1800" b="1" cap="all">
                          <a:effectLst/>
                        </a:rPr>
                        <a:t>ELEMENT NAME</a:t>
                      </a:r>
                    </a:p>
                  </a:txBody>
                  <a:tcPr marL="40885" marR="40885" marT="40885" marB="40885" anchor="ctr">
                    <a:lnL w="7620" cap="flat" cmpd="sng" algn="ctr">
                      <a:solidFill>
                        <a:srgbClr val="C3C3C3"/>
                      </a:solidFill>
                      <a:prstDash val="solid"/>
                      <a:round/>
                      <a:headEnd type="none" w="med" len="med"/>
                      <a:tailEnd type="none" w="med" len="med"/>
                    </a:lnL>
                    <a:lnR w="7620" cap="flat" cmpd="sng" algn="ctr">
                      <a:solidFill>
                        <a:srgbClr val="C3C3C3"/>
                      </a:solidFill>
                      <a:prstDash val="solid"/>
                      <a:round/>
                      <a:headEnd type="none" w="med" len="med"/>
                      <a:tailEnd type="none" w="med" len="med"/>
                    </a:lnR>
                    <a:lnT w="7620" cap="flat" cmpd="sng" algn="ctr">
                      <a:solidFill>
                        <a:srgbClr val="C3C3C3"/>
                      </a:solidFill>
                      <a:prstDash val="solid"/>
                      <a:round/>
                      <a:headEnd type="none" w="med" len="med"/>
                      <a:tailEnd type="none" w="med" len="med"/>
                    </a:lnT>
                    <a:lnB w="7620" cap="flat" cmpd="sng" algn="ctr">
                      <a:solidFill>
                        <a:srgbClr val="C3C3C3"/>
                      </a:solidFill>
                      <a:prstDash val="solid"/>
                      <a:round/>
                      <a:headEnd type="none" w="med" len="med"/>
                      <a:tailEnd type="none" w="med" len="med"/>
                    </a:lnB>
                    <a:solidFill>
                      <a:srgbClr val="DADADA"/>
                    </a:solidFill>
                  </a:tcPr>
                </a:tc>
                <a:tc>
                  <a:txBody>
                    <a:bodyPr/>
                    <a:lstStyle/>
                    <a:p>
                      <a:r>
                        <a:rPr lang="en-IN" sz="1800" b="1" cap="all">
                          <a:effectLst/>
                        </a:rPr>
                        <a:t>DESCRIPTION</a:t>
                      </a:r>
                    </a:p>
                  </a:txBody>
                  <a:tcPr marL="40885" marR="40885" marT="40885" marB="40885" anchor="ctr">
                    <a:lnL w="7620" cap="flat" cmpd="sng" algn="ctr">
                      <a:solidFill>
                        <a:srgbClr val="C3C3C3"/>
                      </a:solidFill>
                      <a:prstDash val="solid"/>
                      <a:round/>
                      <a:headEnd type="none" w="med" len="med"/>
                      <a:tailEnd type="none" w="med" len="med"/>
                    </a:lnL>
                    <a:lnR w="7620" cap="flat" cmpd="sng" algn="ctr">
                      <a:solidFill>
                        <a:srgbClr val="C3C3C3"/>
                      </a:solidFill>
                      <a:prstDash val="solid"/>
                      <a:round/>
                      <a:headEnd type="none" w="med" len="med"/>
                      <a:tailEnd type="none" w="med" len="med"/>
                    </a:lnR>
                    <a:lnT w="7620" cap="flat" cmpd="sng" algn="ctr">
                      <a:solidFill>
                        <a:srgbClr val="C3C3C3"/>
                      </a:solidFill>
                      <a:prstDash val="solid"/>
                      <a:round/>
                      <a:headEnd type="none" w="med" len="med"/>
                      <a:tailEnd type="none" w="med" len="med"/>
                    </a:lnT>
                    <a:lnB w="7620" cap="flat" cmpd="sng" algn="ctr">
                      <a:solidFill>
                        <a:srgbClr val="C3C3C3"/>
                      </a:solidFill>
                      <a:prstDash val="solid"/>
                      <a:round/>
                      <a:headEnd type="none" w="med" len="med"/>
                      <a:tailEnd type="none" w="med" len="med"/>
                    </a:lnB>
                    <a:solidFill>
                      <a:srgbClr val="DADADA"/>
                    </a:solidFill>
                  </a:tcPr>
                </a:tc>
                <a:extLst>
                  <a:ext uri="{0D108BD9-81ED-4DB2-BD59-A6C34878D82A}">
                    <a16:rowId xmlns:a16="http://schemas.microsoft.com/office/drawing/2014/main" val="1401984359"/>
                  </a:ext>
                </a:extLst>
              </a:tr>
              <a:tr h="1553624">
                <a:tc>
                  <a:txBody>
                    <a:bodyPr/>
                    <a:lstStyle/>
                    <a:p>
                      <a:r>
                        <a:rPr lang="en-IN" sz="1800">
                          <a:effectLst/>
                        </a:rPr>
                        <a:t>localRepository</a:t>
                      </a:r>
                    </a:p>
                  </a:txBody>
                  <a:tcPr marL="40885" marR="40885" marT="40885" marB="40885" anchor="ctr">
                    <a:lnL>
                      <a:noFill/>
                    </a:lnL>
                    <a:lnR>
                      <a:noFill/>
                    </a:lnR>
                    <a:lnT w="7620" cap="flat" cmpd="sng" algn="ctr">
                      <a:solidFill>
                        <a:srgbClr val="C3C3C3"/>
                      </a:solidFill>
                      <a:prstDash val="solid"/>
                      <a:round/>
                      <a:headEnd type="none" w="med" len="med"/>
                      <a:tailEnd type="none" w="med" len="med"/>
                    </a:lnT>
                    <a:lnB>
                      <a:noFill/>
                    </a:lnB>
                    <a:solidFill>
                      <a:srgbClr val="FFFFFF"/>
                    </a:solidFill>
                  </a:tcPr>
                </a:tc>
                <a:tc>
                  <a:txBody>
                    <a:bodyPr/>
                    <a:lstStyle/>
                    <a:p>
                      <a:r>
                        <a:rPr lang="en-US" sz="1800">
                          <a:effectLst/>
                        </a:rPr>
                        <a:t>Maven stores copies of plug-ins and dependencies locally in the C:\Users\&lt;your_user_name&gt;\.m2\repository folder. This element can be used to change the path of the local repository.</a:t>
                      </a:r>
                    </a:p>
                  </a:txBody>
                  <a:tcPr marL="40885" marR="40885" marT="40885" marB="40885" anchor="ctr">
                    <a:lnL>
                      <a:noFill/>
                    </a:lnL>
                    <a:lnR>
                      <a:noFill/>
                    </a:lnR>
                    <a:lnT w="7620" cap="flat" cmpd="sng" algn="ctr">
                      <a:solidFill>
                        <a:srgbClr val="C3C3C3"/>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386275959"/>
                  </a:ext>
                </a:extLst>
              </a:tr>
              <a:tr h="1001679">
                <a:tc>
                  <a:txBody>
                    <a:bodyPr/>
                    <a:lstStyle/>
                    <a:p>
                      <a:r>
                        <a:rPr lang="en-IN" sz="1800">
                          <a:effectLst/>
                        </a:rPr>
                        <a:t>interactiveMode</a:t>
                      </a:r>
                    </a:p>
                  </a:txBody>
                  <a:tcPr marL="40885" marR="40885" marT="40885" marB="40885" anchor="ctr">
                    <a:lnL>
                      <a:noFill/>
                    </a:lnL>
                    <a:lnR>
                      <a:noFill/>
                    </a:lnR>
                    <a:lnT>
                      <a:noFill/>
                    </a:lnT>
                    <a:lnB>
                      <a:noFill/>
                    </a:lnB>
                    <a:solidFill>
                      <a:srgbClr val="FFFFFF"/>
                    </a:solidFill>
                  </a:tcPr>
                </a:tc>
                <a:tc>
                  <a:txBody>
                    <a:bodyPr/>
                    <a:lstStyle/>
                    <a:p>
                      <a:r>
                        <a:rPr lang="en-US" sz="1800">
                          <a:effectLst/>
                        </a:rPr>
                        <a:t>As the name suggests, when this value is set to true, the default value, Maven interacts with the user for input.</a:t>
                      </a:r>
                    </a:p>
                  </a:txBody>
                  <a:tcPr marL="40885" marR="40885" marT="40885" marB="40885" anchor="ctr">
                    <a:lnL>
                      <a:noFill/>
                    </a:lnL>
                    <a:lnR>
                      <a:noFill/>
                    </a:lnR>
                    <a:lnT>
                      <a:noFill/>
                    </a:lnT>
                    <a:lnB>
                      <a:noFill/>
                    </a:lnB>
                    <a:solidFill>
                      <a:srgbClr val="FFFFFF"/>
                    </a:solidFill>
                  </a:tcPr>
                </a:tc>
                <a:extLst>
                  <a:ext uri="{0D108BD9-81ED-4DB2-BD59-A6C34878D82A}">
                    <a16:rowId xmlns:a16="http://schemas.microsoft.com/office/drawing/2014/main" val="3265559405"/>
                  </a:ext>
                </a:extLst>
              </a:tr>
              <a:tr h="1185661">
                <a:tc>
                  <a:txBody>
                    <a:bodyPr/>
                    <a:lstStyle/>
                    <a:p>
                      <a:r>
                        <a:rPr lang="en-IN" sz="1800">
                          <a:effectLst/>
                        </a:rPr>
                        <a:t>usePluginRegistry</a:t>
                      </a:r>
                    </a:p>
                  </a:txBody>
                  <a:tcPr marL="40885" marR="40885" marT="40885" marB="40885" anchor="ctr">
                    <a:lnL>
                      <a:noFill/>
                    </a:lnL>
                    <a:lnR>
                      <a:noFill/>
                    </a:lnR>
                    <a:lnT>
                      <a:noFill/>
                    </a:lnT>
                    <a:lnB>
                      <a:noFill/>
                    </a:lnB>
                    <a:solidFill>
                      <a:srgbClr val="FFFFFF"/>
                    </a:solidFill>
                  </a:tcPr>
                </a:tc>
                <a:tc>
                  <a:txBody>
                    <a:bodyPr/>
                    <a:lstStyle/>
                    <a:p>
                      <a:r>
                        <a:rPr lang="en-US" sz="1800">
                          <a:effectLst/>
                        </a:rPr>
                        <a:t>It decide that if Maven should use the ${user.home}/.m2/plugin-registry.xml file to manage plugin versions. Its default value is false.</a:t>
                      </a:r>
                    </a:p>
                  </a:txBody>
                  <a:tcPr marL="40885" marR="40885" marT="40885" marB="40885" anchor="ctr">
                    <a:lnL>
                      <a:noFill/>
                    </a:lnL>
                    <a:lnR>
                      <a:noFill/>
                    </a:lnR>
                    <a:lnT>
                      <a:noFill/>
                    </a:lnT>
                    <a:lnB>
                      <a:noFill/>
                    </a:lnB>
                    <a:solidFill>
                      <a:srgbClr val="FFFFFF"/>
                    </a:solidFill>
                  </a:tcPr>
                </a:tc>
                <a:extLst>
                  <a:ext uri="{0D108BD9-81ED-4DB2-BD59-A6C34878D82A}">
                    <a16:rowId xmlns:a16="http://schemas.microsoft.com/office/drawing/2014/main" val="3465676048"/>
                  </a:ext>
                </a:extLst>
              </a:tr>
              <a:tr h="817697">
                <a:tc>
                  <a:txBody>
                    <a:bodyPr/>
                    <a:lstStyle/>
                    <a:p>
                      <a:r>
                        <a:rPr lang="en-IN" sz="1800">
                          <a:effectLst/>
                        </a:rPr>
                        <a:t>offline</a:t>
                      </a:r>
                    </a:p>
                  </a:txBody>
                  <a:tcPr marL="40885" marR="40885" marT="40885" marB="40885" anchor="ctr">
                    <a:lnL>
                      <a:noFill/>
                    </a:lnL>
                    <a:lnR>
                      <a:noFill/>
                    </a:lnR>
                    <a:lnT>
                      <a:noFill/>
                    </a:lnT>
                    <a:lnB>
                      <a:noFill/>
                    </a:lnB>
                    <a:solidFill>
                      <a:srgbClr val="FFFFFF"/>
                    </a:solidFill>
                  </a:tcPr>
                </a:tc>
                <a:tc>
                  <a:txBody>
                    <a:bodyPr/>
                    <a:lstStyle/>
                    <a:p>
                      <a:r>
                        <a:rPr lang="en-US" sz="1800" dirty="0">
                          <a:effectLst/>
                        </a:rPr>
                        <a:t>When set to true, this configuration instructs Maven to operate in an offline mode. The default is false.</a:t>
                      </a:r>
                    </a:p>
                  </a:txBody>
                  <a:tcPr marL="40885" marR="40885" marT="40885" marB="40885" anchor="ctr">
                    <a:lnL>
                      <a:noFill/>
                    </a:lnL>
                    <a:lnR>
                      <a:noFill/>
                    </a:lnR>
                    <a:lnT>
                      <a:noFill/>
                    </a:lnT>
                    <a:lnB>
                      <a:noFill/>
                    </a:lnB>
                    <a:solidFill>
                      <a:srgbClr val="FFFFFF"/>
                    </a:solidFill>
                  </a:tcPr>
                </a:tc>
                <a:extLst>
                  <a:ext uri="{0D108BD9-81ED-4DB2-BD59-A6C34878D82A}">
                    <a16:rowId xmlns:a16="http://schemas.microsoft.com/office/drawing/2014/main" val="3293930654"/>
                  </a:ext>
                </a:extLst>
              </a:tr>
            </a:tbl>
          </a:graphicData>
        </a:graphic>
      </p:graphicFrame>
    </p:spTree>
    <p:extLst>
      <p:ext uri="{BB962C8B-B14F-4D97-AF65-F5344CB8AC3E}">
        <p14:creationId xmlns:p14="http://schemas.microsoft.com/office/powerpoint/2010/main" val="3003109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Creating a WAR file (Continued…)</a:t>
            </a:r>
          </a:p>
        </p:txBody>
      </p:sp>
      <p:sp>
        <p:nvSpPr>
          <p:cNvPr id="28675" name="Rectangle 3"/>
          <p:cNvSpPr>
            <a:spLocks noGrp="1" noChangeArrowheads="1"/>
          </p:cNvSpPr>
          <p:nvPr>
            <p:ph type="body" idx="4294967295"/>
          </p:nvPr>
        </p:nvSpPr>
        <p:spPr>
          <a:xfrm>
            <a:off x="348188" y="1335088"/>
            <a:ext cx="8458200" cy="5334000"/>
          </a:xfrm>
          <a:prstGeom prst="rect">
            <a:avLst/>
          </a:prstGeom>
        </p:spPr>
        <p:txBody>
          <a:bodyPr/>
          <a:lstStyle/>
          <a:p>
            <a:r>
              <a:rPr lang="en-US" dirty="0"/>
              <a:t>The directory structure created will be as per WAR file.</a:t>
            </a:r>
          </a:p>
          <a:p>
            <a:r>
              <a:rPr lang="en-US" dirty="0"/>
              <a:t>Maven provides us the required directory structure and template files.</a:t>
            </a:r>
          </a:p>
          <a:p>
            <a:r>
              <a:rPr lang="en-US" dirty="0"/>
              <a:t>We have to create web pages and place them in the proper locations.</a:t>
            </a:r>
          </a:p>
          <a:p>
            <a:r>
              <a:rPr lang="en-US" dirty="0"/>
              <a:t>For our application, lets use </a:t>
            </a:r>
            <a:r>
              <a:rPr lang="en-US" b="1" dirty="0"/>
              <a:t>index.jsp</a:t>
            </a:r>
            <a:r>
              <a:rPr lang="en-US" dirty="0"/>
              <a:t> file which is created by default. </a:t>
            </a:r>
          </a:p>
          <a:p>
            <a:r>
              <a:rPr lang="en-US" dirty="0"/>
              <a:t>Add your contents to index.jsp and save it.</a:t>
            </a:r>
          </a:p>
          <a:p>
            <a:r>
              <a:rPr lang="en-US" dirty="0"/>
              <a:t>Give following command in the command prompt.</a:t>
            </a:r>
          </a:p>
          <a:p>
            <a:endParaRPr lang="en-US" dirty="0"/>
          </a:p>
          <a:p>
            <a:endParaRPr lang="en-US" dirty="0"/>
          </a:p>
          <a:p>
            <a:endParaRPr lang="en-US" dirty="0"/>
          </a:p>
          <a:p>
            <a:endParaRPr lang="en-US" dirty="0"/>
          </a:p>
        </p:txBody>
      </p:sp>
      <p:pic>
        <p:nvPicPr>
          <p:cNvPr id="28676" name="Picture 4"/>
          <p:cNvPicPr>
            <a:picLocks noChangeAspect="1" noChangeArrowheads="1"/>
          </p:cNvPicPr>
          <p:nvPr/>
        </p:nvPicPr>
        <p:blipFill>
          <a:blip r:embed="rId3" cstate="print"/>
          <a:srcRect/>
          <a:stretch>
            <a:fillRect/>
          </a:stretch>
        </p:blipFill>
        <p:spPr bwMode="auto">
          <a:xfrm>
            <a:off x="1361533" y="5762080"/>
            <a:ext cx="6408737" cy="657225"/>
          </a:xfrm>
          <a:prstGeom prst="rect">
            <a:avLst/>
          </a:prstGeom>
          <a:noFill/>
          <a:ln w="9525">
            <a:noFill/>
            <a:miter lim="800000"/>
            <a:headEnd/>
            <a:tailEnd/>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Creating a WAR file (Continued…)</a:t>
            </a:r>
          </a:p>
        </p:txBody>
      </p:sp>
      <p:sp>
        <p:nvSpPr>
          <p:cNvPr id="29699"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Notice a war file created in the target folder</a:t>
            </a:r>
          </a:p>
          <a:p>
            <a:endParaRPr lang="en-US" dirty="0"/>
          </a:p>
          <a:p>
            <a:endParaRPr lang="en-US" dirty="0"/>
          </a:p>
          <a:p>
            <a:endParaRPr lang="en-US" dirty="0"/>
          </a:p>
          <a:p>
            <a:endParaRPr lang="en-US" dirty="0"/>
          </a:p>
          <a:p>
            <a:pPr>
              <a:buNone/>
            </a:pPr>
            <a:endParaRPr lang="en-US" dirty="0"/>
          </a:p>
          <a:p>
            <a:endParaRPr lang="en-US" dirty="0"/>
          </a:p>
          <a:p>
            <a:r>
              <a:rPr lang="en-US" dirty="0"/>
              <a:t>Deploy the same in a web server and request for </a:t>
            </a:r>
            <a:r>
              <a:rPr lang="en-US" b="1" dirty="0"/>
              <a:t>index.jsp</a:t>
            </a:r>
            <a:r>
              <a:rPr lang="en-US" dirty="0"/>
              <a:t> to see the output</a:t>
            </a:r>
            <a:endParaRPr lang="en-US" b="1" dirty="0"/>
          </a:p>
        </p:txBody>
      </p:sp>
      <p:pic>
        <p:nvPicPr>
          <p:cNvPr id="29700" name="Picture 4"/>
          <p:cNvPicPr>
            <a:picLocks noChangeAspect="1" noChangeArrowheads="1"/>
          </p:cNvPicPr>
          <p:nvPr/>
        </p:nvPicPr>
        <p:blipFill>
          <a:blip r:embed="rId2" cstate="print"/>
          <a:srcRect/>
          <a:stretch>
            <a:fillRect/>
          </a:stretch>
        </p:blipFill>
        <p:spPr bwMode="auto">
          <a:xfrm>
            <a:off x="458788" y="2386013"/>
            <a:ext cx="8151812" cy="2085975"/>
          </a:xfrm>
          <a:prstGeom prst="rect">
            <a:avLst/>
          </a:prstGeom>
          <a:noFill/>
          <a:ln w="9525">
            <a:solidFill>
              <a:schemeClr val="tx1">
                <a:lumMod val="65000"/>
                <a:lumOff val="35000"/>
              </a:schemeClr>
            </a:solidFill>
            <a:miter lim="800000"/>
            <a:headEnd/>
            <a:tailEnd/>
          </a:ln>
        </p:spPr>
      </p:pic>
      <p:sp>
        <p:nvSpPr>
          <p:cNvPr id="29701" name="Oval 5"/>
          <p:cNvSpPr>
            <a:spLocks noChangeArrowheads="1"/>
          </p:cNvSpPr>
          <p:nvPr/>
        </p:nvSpPr>
        <p:spPr bwMode="auto">
          <a:xfrm>
            <a:off x="6300788" y="2565400"/>
            <a:ext cx="2309812" cy="792163"/>
          </a:xfrm>
          <a:prstGeom prst="ellipse">
            <a:avLst/>
          </a:prstGeom>
          <a:noFill/>
          <a:ln w="12700" algn="ctr">
            <a:solidFill>
              <a:srgbClr val="008000"/>
            </a:solidFill>
            <a:round/>
            <a:headEnd/>
            <a:tailEnd/>
          </a:ln>
        </p:spPr>
        <p:txBody>
          <a:bodyPr wrap="none" lIns="90488" tIns="44450" rIns="90488" bIns="44450" anchor="ctr"/>
          <a:lstStyle/>
          <a:p>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Mvn site</a:t>
            </a:r>
          </a:p>
        </p:txBody>
      </p:sp>
      <p:sp>
        <p:nvSpPr>
          <p:cNvPr id="3" name="Title 2"/>
          <p:cNvSpPr>
            <a:spLocks noGrp="1"/>
          </p:cNvSpPr>
          <p:nvPr>
            <p:ph type="title"/>
          </p:nvPr>
        </p:nvSpPr>
        <p:spPr/>
        <p:txBody>
          <a:bodyPr/>
          <a:lstStyle/>
          <a:p>
            <a:r>
              <a:rPr lang="en-IN" dirty="0"/>
              <a:t>Maven site</a:t>
            </a:r>
          </a:p>
        </p:txBody>
      </p:sp>
    </p:spTree>
    <p:extLst>
      <p:ext uri="{BB962C8B-B14F-4D97-AF65-F5344CB8AC3E}">
        <p14:creationId xmlns:p14="http://schemas.microsoft.com/office/powerpoint/2010/main" val="8414008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mvn </a:t>
            </a:r>
            <a:r>
              <a:rPr lang="en-IN" dirty="0" err="1"/>
              <a:t>install:install-file</a:t>
            </a:r>
            <a:r>
              <a:rPr lang="en-IN" dirty="0"/>
              <a:t> -Dfile=c:\kaptcha-2.3..2.jar -</a:t>
            </a:r>
            <a:r>
              <a:rPr lang="en-IN" dirty="0" err="1"/>
              <a:t>DgroupId</a:t>
            </a:r>
            <a:r>
              <a:rPr lang="en-IN" dirty="0"/>
              <a:t>=</a:t>
            </a:r>
            <a:r>
              <a:rPr lang="en-IN" dirty="0" err="1"/>
              <a:t>com.google.code</a:t>
            </a:r>
            <a:endParaRPr lang="en-IN" dirty="0"/>
          </a:p>
          <a:p>
            <a:r>
              <a:rPr lang="en-IN" dirty="0"/>
              <a:t>-</a:t>
            </a:r>
            <a:r>
              <a:rPr lang="en-IN" dirty="0" err="1"/>
              <a:t>DartifactId</a:t>
            </a:r>
            <a:r>
              <a:rPr lang="en-IN" dirty="0"/>
              <a:t>=</a:t>
            </a:r>
            <a:r>
              <a:rPr lang="en-IN" dirty="0" err="1"/>
              <a:t>kaptcha</a:t>
            </a:r>
            <a:r>
              <a:rPr lang="en-IN" dirty="0"/>
              <a:t> -</a:t>
            </a:r>
            <a:r>
              <a:rPr lang="en-IN" dirty="0" err="1"/>
              <a:t>Dversion</a:t>
            </a:r>
            <a:r>
              <a:rPr lang="en-IN" dirty="0"/>
              <a:t>=2.3 -</a:t>
            </a:r>
            <a:r>
              <a:rPr lang="en-IN" dirty="0" err="1"/>
              <a:t>Dpackaging</a:t>
            </a:r>
            <a:r>
              <a:rPr lang="en-IN" dirty="0"/>
              <a:t>=jar</a:t>
            </a:r>
          </a:p>
          <a:p>
            <a:endParaRPr lang="en-IN" dirty="0"/>
          </a:p>
          <a:p>
            <a:r>
              <a:rPr lang="en-IN" dirty="0"/>
              <a:t>In POM.xml</a:t>
            </a:r>
          </a:p>
          <a:p>
            <a:endParaRPr lang="en-IN" dirty="0"/>
          </a:p>
          <a:p>
            <a:r>
              <a:rPr lang="en-IN" dirty="0"/>
              <a:t>&lt;dependency&gt;</a:t>
            </a:r>
          </a:p>
          <a:p>
            <a:r>
              <a:rPr lang="en-IN" dirty="0"/>
              <a:t>     &lt;</a:t>
            </a:r>
            <a:r>
              <a:rPr lang="en-IN" dirty="0" err="1"/>
              <a:t>groupId</a:t>
            </a:r>
            <a:r>
              <a:rPr lang="en-IN" dirty="0"/>
              <a:t>&gt;</a:t>
            </a:r>
            <a:r>
              <a:rPr lang="en-IN" dirty="0" err="1"/>
              <a:t>com.google.code</a:t>
            </a:r>
            <a:r>
              <a:rPr lang="en-IN" dirty="0"/>
              <a:t>&lt;/</a:t>
            </a:r>
            <a:r>
              <a:rPr lang="en-IN" dirty="0" err="1"/>
              <a:t>groupId</a:t>
            </a:r>
            <a:r>
              <a:rPr lang="en-IN" dirty="0"/>
              <a:t>&gt;</a:t>
            </a:r>
          </a:p>
          <a:p>
            <a:r>
              <a:rPr lang="en-IN" dirty="0"/>
              <a:t>     &lt;</a:t>
            </a:r>
            <a:r>
              <a:rPr lang="en-IN" dirty="0" err="1"/>
              <a:t>artifactId</a:t>
            </a:r>
            <a:r>
              <a:rPr lang="en-IN" dirty="0"/>
              <a:t>&gt;</a:t>
            </a:r>
            <a:r>
              <a:rPr lang="en-IN" dirty="0" err="1"/>
              <a:t>kaptcha</a:t>
            </a:r>
            <a:r>
              <a:rPr lang="en-IN" dirty="0"/>
              <a:t>&lt;/</a:t>
            </a:r>
            <a:r>
              <a:rPr lang="en-IN" dirty="0" err="1"/>
              <a:t>artifactId</a:t>
            </a:r>
            <a:r>
              <a:rPr lang="en-IN" dirty="0"/>
              <a:t>&gt;</a:t>
            </a:r>
          </a:p>
          <a:p>
            <a:r>
              <a:rPr lang="en-IN" dirty="0"/>
              <a:t>     &lt;version&gt;2.3.2&lt;/version&gt;</a:t>
            </a:r>
          </a:p>
          <a:p>
            <a:r>
              <a:rPr lang="en-IN" dirty="0"/>
              <a:t>&lt;/dependency&gt;</a:t>
            </a:r>
          </a:p>
        </p:txBody>
      </p:sp>
      <p:sp>
        <p:nvSpPr>
          <p:cNvPr id="3" name="Title 2"/>
          <p:cNvSpPr>
            <a:spLocks noGrp="1"/>
          </p:cNvSpPr>
          <p:nvPr>
            <p:ph type="title"/>
          </p:nvPr>
        </p:nvSpPr>
        <p:spPr/>
        <p:txBody>
          <a:bodyPr/>
          <a:lstStyle/>
          <a:p>
            <a:r>
              <a:rPr lang="en-IN" dirty="0"/>
              <a:t>Custom library</a:t>
            </a:r>
          </a:p>
        </p:txBody>
      </p:sp>
    </p:spTree>
    <p:extLst>
      <p:ext uri="{BB962C8B-B14F-4D97-AF65-F5344CB8AC3E}">
        <p14:creationId xmlns:p14="http://schemas.microsoft.com/office/powerpoint/2010/main" val="19847000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mvn </a:t>
            </a:r>
            <a:r>
              <a:rPr lang="en-IN" dirty="0" err="1"/>
              <a:t>install:install-file</a:t>
            </a:r>
            <a:r>
              <a:rPr lang="en-IN" dirty="0"/>
              <a:t> -</a:t>
            </a:r>
            <a:r>
              <a:rPr lang="en-IN" dirty="0" err="1"/>
              <a:t>DgroupId</a:t>
            </a:r>
            <a:r>
              <a:rPr lang="en-IN" dirty="0"/>
              <a:t>=</a:t>
            </a:r>
            <a:r>
              <a:rPr lang="en-IN" dirty="0" err="1"/>
              <a:t>com.oracle</a:t>
            </a:r>
            <a:r>
              <a:rPr lang="en-IN" dirty="0"/>
              <a:t> -</a:t>
            </a:r>
            <a:r>
              <a:rPr lang="en-IN" dirty="0" err="1"/>
              <a:t>DartifactId</a:t>
            </a:r>
            <a:r>
              <a:rPr lang="en-IN" dirty="0"/>
              <a:t>=ojdbc6 -</a:t>
            </a:r>
            <a:r>
              <a:rPr lang="en-IN" dirty="0" err="1"/>
              <a:t>Dpackaging</a:t>
            </a:r>
            <a:r>
              <a:rPr lang="en-IN" dirty="0"/>
              <a:t>=jar -</a:t>
            </a:r>
            <a:r>
              <a:rPr lang="en-IN" dirty="0" err="1"/>
              <a:t>Dversion</a:t>
            </a:r>
            <a:r>
              <a:rPr lang="en-IN" dirty="0"/>
              <a:t>=11.2.0.4.0 -Dfile=D:\Oracle\app\oracle\product\11.2.0\server\jdbc\lib\ojdbc6.jar -</a:t>
            </a:r>
            <a:r>
              <a:rPr lang="en-IN" dirty="0" err="1"/>
              <a:t>DgeneratePom</a:t>
            </a:r>
            <a:r>
              <a:rPr lang="en-IN" dirty="0"/>
              <a:t>=true</a:t>
            </a:r>
          </a:p>
          <a:p>
            <a:r>
              <a:rPr lang="en-IN" dirty="0"/>
              <a:t>In POM.xml</a:t>
            </a:r>
          </a:p>
          <a:p>
            <a:r>
              <a:rPr lang="en-IN" dirty="0"/>
              <a:t>&lt;!-- https://mvnrepository.com/artifact/com.oracle/ojdbc6 --&gt;</a:t>
            </a:r>
          </a:p>
          <a:p>
            <a:r>
              <a:rPr lang="en-IN" dirty="0"/>
              <a:t>&lt;dependency&gt;</a:t>
            </a:r>
          </a:p>
          <a:p>
            <a:r>
              <a:rPr lang="en-IN" dirty="0"/>
              <a:t>    &lt;</a:t>
            </a:r>
            <a:r>
              <a:rPr lang="en-IN" dirty="0" err="1"/>
              <a:t>groupId</a:t>
            </a:r>
            <a:r>
              <a:rPr lang="en-IN" dirty="0"/>
              <a:t>&gt;</a:t>
            </a:r>
            <a:r>
              <a:rPr lang="en-IN" dirty="0" err="1"/>
              <a:t>com.oracle</a:t>
            </a:r>
            <a:r>
              <a:rPr lang="en-IN" dirty="0"/>
              <a:t>&lt;/</a:t>
            </a:r>
            <a:r>
              <a:rPr lang="en-IN" dirty="0" err="1"/>
              <a:t>groupId</a:t>
            </a:r>
            <a:r>
              <a:rPr lang="en-IN" dirty="0"/>
              <a:t>&gt;</a:t>
            </a:r>
          </a:p>
          <a:p>
            <a:r>
              <a:rPr lang="en-IN" dirty="0"/>
              <a:t>    &lt;</a:t>
            </a:r>
            <a:r>
              <a:rPr lang="en-IN" dirty="0" err="1"/>
              <a:t>artifactId</a:t>
            </a:r>
            <a:r>
              <a:rPr lang="en-IN" dirty="0"/>
              <a:t>&gt;ojdbc6&lt;/</a:t>
            </a:r>
            <a:r>
              <a:rPr lang="en-IN" dirty="0" err="1"/>
              <a:t>artifactId</a:t>
            </a:r>
            <a:r>
              <a:rPr lang="en-IN" dirty="0"/>
              <a:t>&gt;</a:t>
            </a:r>
          </a:p>
          <a:p>
            <a:r>
              <a:rPr lang="en-IN" dirty="0"/>
              <a:t>    &lt;version&gt;11.2.0.4.0&lt;/version&gt;</a:t>
            </a:r>
          </a:p>
          <a:p>
            <a:r>
              <a:rPr lang="en-IN" dirty="0"/>
              <a:t>    &lt;scope&gt;runtime&lt;/scope&gt;</a:t>
            </a:r>
          </a:p>
          <a:p>
            <a:r>
              <a:rPr lang="en-IN" dirty="0"/>
              <a:t>&lt;/dependency&gt;</a:t>
            </a:r>
          </a:p>
        </p:txBody>
      </p:sp>
      <p:sp>
        <p:nvSpPr>
          <p:cNvPr id="3" name="Title 2"/>
          <p:cNvSpPr>
            <a:spLocks noGrp="1"/>
          </p:cNvSpPr>
          <p:nvPr>
            <p:ph type="title"/>
          </p:nvPr>
        </p:nvSpPr>
        <p:spPr/>
        <p:txBody>
          <a:bodyPr/>
          <a:lstStyle/>
          <a:p>
            <a:r>
              <a:rPr lang="en-IN" dirty="0"/>
              <a:t>Custom library</a:t>
            </a:r>
          </a:p>
        </p:txBody>
      </p:sp>
    </p:spTree>
    <p:extLst>
      <p:ext uri="{BB962C8B-B14F-4D97-AF65-F5344CB8AC3E}">
        <p14:creationId xmlns:p14="http://schemas.microsoft.com/office/powerpoint/2010/main" val="34685031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236372"/>
            <a:ext cx="8228012" cy="4969167"/>
          </a:xfrm>
        </p:spPr>
        <p:txBody>
          <a:bodyPr>
            <a:normAutofit fontScale="70000" lnSpcReduction="20000"/>
          </a:bodyPr>
          <a:lstStyle/>
          <a:p>
            <a:r>
              <a:rPr lang="en-IN" dirty="0"/>
              <a:t>{M2_HOME}\</a:t>
            </a:r>
            <a:r>
              <a:rPr lang="en-IN" dirty="0" err="1"/>
              <a:t>conf</a:t>
            </a:r>
            <a:r>
              <a:rPr lang="en-IN" dirty="0"/>
              <a:t>\setting.xml</a:t>
            </a:r>
          </a:p>
          <a:p>
            <a:r>
              <a:rPr lang="en-IN" dirty="0"/>
              <a:t>&lt;settings&gt;</a:t>
            </a:r>
          </a:p>
          <a:p>
            <a:r>
              <a:rPr lang="en-IN" dirty="0"/>
              <a:t>  &lt;!-- </a:t>
            </a:r>
            <a:r>
              <a:rPr lang="en-IN" dirty="0" err="1"/>
              <a:t>localRepository</a:t>
            </a:r>
            <a:endParaRPr lang="en-IN" dirty="0"/>
          </a:p>
          <a:p>
            <a:r>
              <a:rPr lang="en-IN" dirty="0"/>
              <a:t>   | The path to the local repository maven will use to store </a:t>
            </a:r>
            <a:r>
              <a:rPr lang="en-IN" dirty="0" err="1"/>
              <a:t>artifacts</a:t>
            </a:r>
            <a:r>
              <a:rPr lang="en-IN" dirty="0"/>
              <a:t>.</a:t>
            </a:r>
          </a:p>
          <a:p>
            <a:r>
              <a:rPr lang="en-IN" dirty="0"/>
              <a:t>   |</a:t>
            </a:r>
          </a:p>
          <a:p>
            <a:r>
              <a:rPr lang="en-IN" dirty="0"/>
              <a:t>   | Default: ~/.m2/repository</a:t>
            </a:r>
          </a:p>
          <a:p>
            <a:r>
              <a:rPr lang="en-IN" dirty="0"/>
              <a:t>  &lt;</a:t>
            </a:r>
            <a:r>
              <a:rPr lang="en-IN" dirty="0" err="1"/>
              <a:t>localRepository</a:t>
            </a:r>
            <a:r>
              <a:rPr lang="en-IN" dirty="0"/>
              <a:t>&gt;/path/to/local/repo&lt;/</a:t>
            </a:r>
            <a:r>
              <a:rPr lang="en-IN" dirty="0" err="1"/>
              <a:t>localRepository</a:t>
            </a:r>
            <a:r>
              <a:rPr lang="en-IN" dirty="0"/>
              <a:t>&gt;</a:t>
            </a:r>
          </a:p>
          <a:p>
            <a:r>
              <a:rPr lang="en-IN" dirty="0"/>
              <a:t>  --&gt;</a:t>
            </a:r>
          </a:p>
          <a:p>
            <a:endParaRPr lang="en-IN" dirty="0"/>
          </a:p>
          <a:p>
            <a:r>
              <a:rPr lang="en-IN" dirty="0"/>
              <a:t>&lt;</a:t>
            </a:r>
            <a:r>
              <a:rPr lang="en-IN" dirty="0" err="1"/>
              <a:t>localRepository</a:t>
            </a:r>
            <a:r>
              <a:rPr lang="en-IN" dirty="0"/>
              <a:t>&gt;D:/</a:t>
            </a:r>
            <a:r>
              <a:rPr lang="en-IN" dirty="0" err="1"/>
              <a:t>maven_repo</a:t>
            </a:r>
            <a:r>
              <a:rPr lang="en-IN" dirty="0"/>
              <a:t>&lt;/</a:t>
            </a:r>
            <a:r>
              <a:rPr lang="en-IN" dirty="0" err="1"/>
              <a:t>localRepository</a:t>
            </a:r>
            <a:r>
              <a:rPr lang="en-IN" dirty="0"/>
              <a:t>&gt;</a:t>
            </a:r>
          </a:p>
          <a:p>
            <a:r>
              <a:rPr lang="en-IN" dirty="0"/>
              <a:t>&lt;</a:t>
            </a:r>
            <a:r>
              <a:rPr lang="en-IN" dirty="0" err="1"/>
              <a:t>interactiveMode</a:t>
            </a:r>
            <a:r>
              <a:rPr lang="en-IN" dirty="0"/>
              <a:t>&gt;true&lt;/</a:t>
            </a:r>
            <a:r>
              <a:rPr lang="en-IN" dirty="0" err="1"/>
              <a:t>interactiveMode</a:t>
            </a:r>
            <a:r>
              <a:rPr lang="en-IN" dirty="0"/>
              <a:t>&gt;</a:t>
            </a:r>
          </a:p>
          <a:p>
            <a:r>
              <a:rPr lang="en-IN" dirty="0"/>
              <a:t>&lt;</a:t>
            </a:r>
            <a:r>
              <a:rPr lang="en-IN" dirty="0" err="1"/>
              <a:t>usePluginRegistry</a:t>
            </a:r>
            <a:r>
              <a:rPr lang="en-IN" dirty="0"/>
              <a:t>&gt;false&lt;/</a:t>
            </a:r>
            <a:r>
              <a:rPr lang="en-IN" dirty="0" err="1"/>
              <a:t>usePluginRegistry</a:t>
            </a:r>
            <a:r>
              <a:rPr lang="en-IN" dirty="0"/>
              <a:t>&gt;</a:t>
            </a:r>
          </a:p>
          <a:p>
            <a:r>
              <a:rPr lang="en-IN" dirty="0"/>
              <a:t>&lt;offline&gt;false&lt;/offline&gt;</a:t>
            </a:r>
          </a:p>
          <a:p>
            <a:endParaRPr lang="en-IN" dirty="0"/>
          </a:p>
          <a:p>
            <a:endParaRPr lang="en-IN" dirty="0"/>
          </a:p>
        </p:txBody>
      </p:sp>
      <p:sp>
        <p:nvSpPr>
          <p:cNvPr id="3" name="Title 2"/>
          <p:cNvSpPr>
            <a:spLocks noGrp="1"/>
          </p:cNvSpPr>
          <p:nvPr>
            <p:ph type="title"/>
          </p:nvPr>
        </p:nvSpPr>
        <p:spPr/>
        <p:txBody>
          <a:bodyPr/>
          <a:lstStyle/>
          <a:p>
            <a:r>
              <a:rPr lang="en-IN" dirty="0"/>
              <a:t>Local Repository</a:t>
            </a:r>
          </a:p>
        </p:txBody>
      </p:sp>
    </p:spTree>
    <p:extLst>
      <p:ext uri="{BB962C8B-B14F-4D97-AF65-F5344CB8AC3E}">
        <p14:creationId xmlns:p14="http://schemas.microsoft.com/office/powerpoint/2010/main" val="38522080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5925670" cy="5037138"/>
          </a:xfrm>
        </p:spPr>
        <p:txBody>
          <a:bodyPr>
            <a:normAutofit fontScale="85000" lnSpcReduction="20000"/>
          </a:bodyPr>
          <a:lstStyle/>
          <a:p>
            <a:r>
              <a:rPr lang="en-US" sz="2400" b="1" dirty="0"/>
              <a:t>Demonstration:</a:t>
            </a:r>
          </a:p>
          <a:p>
            <a:pPr>
              <a:buNone/>
            </a:pPr>
            <a:r>
              <a:rPr lang="en-US" dirty="0"/>
              <a:t>	</a:t>
            </a:r>
            <a:r>
              <a:rPr lang="en-US" sz="2100" dirty="0"/>
              <a:t>Faculty will demonstrate how to create a simple Java program using Maven and the Eclipse IDE</a:t>
            </a:r>
            <a:endParaRPr lang="en-US" dirty="0"/>
          </a:p>
          <a:p>
            <a:r>
              <a:rPr lang="en-US" sz="2400" b="1" dirty="0"/>
              <a:t>Time Allocated: </a:t>
            </a:r>
            <a:r>
              <a:rPr lang="en-US" sz="2100" dirty="0"/>
              <a:t>10 minutes</a:t>
            </a:r>
            <a:endParaRPr lang="en-US" dirty="0"/>
          </a:p>
          <a:p>
            <a:r>
              <a:rPr lang="en-US" sz="2400" b="1" dirty="0"/>
              <a:t>Environment or File : </a:t>
            </a:r>
            <a:r>
              <a:rPr lang="en-US" sz="2100" dirty="0"/>
              <a:t>Eclipse</a:t>
            </a:r>
            <a:endParaRPr lang="en-US" dirty="0"/>
          </a:p>
          <a:p>
            <a:r>
              <a:rPr lang="en-US" sz="2400" b="1" dirty="0"/>
              <a:t>Steps:</a:t>
            </a:r>
          </a:p>
          <a:p>
            <a:pPr marL="681038" lvl="2" indent="-223838">
              <a:buFont typeface="+mj-lt"/>
              <a:buAutoNum type="arabicPeriod"/>
            </a:pPr>
            <a:r>
              <a:rPr lang="en-US" sz="2100" dirty="0"/>
              <a:t>Open Eclipse</a:t>
            </a:r>
          </a:p>
          <a:p>
            <a:pPr marL="681038" lvl="2" indent="-223838">
              <a:buFont typeface="+mj-lt"/>
              <a:buAutoNum type="arabicPeriod"/>
            </a:pPr>
            <a:r>
              <a:rPr lang="en-US" sz="2100" dirty="0"/>
              <a:t>Create a new Maven project without using any archetype</a:t>
            </a:r>
          </a:p>
          <a:p>
            <a:pPr marL="681038" lvl="2" indent="-223838">
              <a:buFont typeface="+mj-lt"/>
              <a:buAutoNum type="arabicPeriod"/>
            </a:pPr>
            <a:r>
              <a:rPr lang="en-US" sz="2100" dirty="0"/>
              <a:t>Expand the source tree and target tree and provide a walk through.</a:t>
            </a:r>
          </a:p>
          <a:p>
            <a:pPr marL="681038" lvl="2" indent="-223838">
              <a:buFont typeface="+mj-lt"/>
              <a:buAutoNum type="arabicPeriod"/>
            </a:pPr>
            <a:r>
              <a:rPr lang="en-US" sz="2100" dirty="0"/>
              <a:t>Open pom.xml and provide a walkthrough</a:t>
            </a:r>
          </a:p>
          <a:p>
            <a:pPr marL="681038" lvl="2" indent="-223838">
              <a:buFont typeface="+mj-lt"/>
              <a:buAutoNum type="arabicPeriod"/>
            </a:pPr>
            <a:r>
              <a:rPr lang="en-US" sz="2100" dirty="0"/>
              <a:t>Create a new package com.accenture.adfx.module1.sample</a:t>
            </a:r>
          </a:p>
          <a:p>
            <a:pPr marL="681038" lvl="2" indent="-223838">
              <a:buFont typeface="+mj-lt"/>
              <a:buAutoNum type="arabicPeriod"/>
            </a:pPr>
            <a:r>
              <a:rPr lang="en-US" sz="2100" dirty="0"/>
              <a:t>Create a  new  Java file with a main method printing “Hello World” to the console</a:t>
            </a:r>
          </a:p>
          <a:p>
            <a:pPr marL="681038" lvl="2" indent="-223838">
              <a:buFont typeface="+mj-lt"/>
              <a:buAutoNum type="arabicPeriod"/>
            </a:pPr>
            <a:r>
              <a:rPr lang="en-US" sz="2100" dirty="0"/>
              <a:t>Build and Run the file using Maven</a:t>
            </a:r>
            <a:endParaRPr lang="en-US" sz="1900" dirty="0"/>
          </a:p>
          <a:p>
            <a:pPr marL="681038" lvl="2" indent="-223838">
              <a:buFont typeface="+mj-lt"/>
              <a:buAutoNum type="arabicPeriod"/>
            </a:pPr>
            <a:endParaRPr lang="en-US" sz="1900" dirty="0"/>
          </a:p>
          <a:p>
            <a:pPr marL="971550" lvl="2" indent="-514350">
              <a:buFont typeface="+mj-lt"/>
              <a:buAutoNum type="arabicPeriod"/>
            </a:pPr>
            <a:endParaRPr lang="en-US" sz="1800" dirty="0"/>
          </a:p>
          <a:p>
            <a:pPr lvl="1"/>
            <a:endParaRPr lang="en-US" dirty="0"/>
          </a:p>
          <a:p>
            <a:pPr>
              <a:buNone/>
            </a:pPr>
            <a:endParaRPr lang="en-US" dirty="0"/>
          </a:p>
          <a:p>
            <a:endParaRPr lang="en-US" dirty="0"/>
          </a:p>
        </p:txBody>
      </p:sp>
      <p:sp>
        <p:nvSpPr>
          <p:cNvPr id="3" name="Title 2"/>
          <p:cNvSpPr>
            <a:spLocks noGrp="1"/>
          </p:cNvSpPr>
          <p:nvPr>
            <p:ph type="title"/>
          </p:nvPr>
        </p:nvSpPr>
        <p:spPr/>
        <p:txBody>
          <a:bodyPr/>
          <a:lstStyle/>
          <a:p>
            <a:r>
              <a:rPr lang="en-US" dirty="0"/>
              <a:t>Maven: See It</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Maven: Try - It</a:t>
            </a:r>
          </a:p>
        </p:txBody>
      </p:sp>
      <p:sp>
        <p:nvSpPr>
          <p:cNvPr id="6" name="Content Placeholder 1"/>
          <p:cNvSpPr>
            <a:spLocks noGrp="1"/>
          </p:cNvSpPr>
          <p:nvPr>
            <p:ph sz="quarter" idx="12"/>
          </p:nvPr>
        </p:nvSpPr>
        <p:spPr>
          <a:xfrm>
            <a:off x="457201" y="1381124"/>
            <a:ext cx="5154705" cy="5338763"/>
          </a:xfrm>
        </p:spPr>
        <p:txBody>
          <a:bodyPr>
            <a:normAutofit fontScale="92500" lnSpcReduction="20000"/>
          </a:bodyPr>
          <a:lstStyle/>
          <a:p>
            <a:r>
              <a:rPr lang="en-US" sz="2400" b="1" dirty="0"/>
              <a:t>Now Try It:</a:t>
            </a:r>
          </a:p>
          <a:p>
            <a:pPr>
              <a:buNone/>
            </a:pPr>
            <a:r>
              <a:rPr lang="en-US" dirty="0"/>
              <a:t>	</a:t>
            </a:r>
            <a:r>
              <a:rPr lang="en-US" sz="2100" dirty="0"/>
              <a:t>Create a simple Java project using Maven</a:t>
            </a:r>
            <a:endParaRPr lang="en-US" dirty="0"/>
          </a:p>
          <a:p>
            <a:r>
              <a:rPr lang="en-US" sz="2400" b="1" dirty="0"/>
              <a:t>Time Allocated: </a:t>
            </a:r>
            <a:r>
              <a:rPr lang="en-US" sz="2100" dirty="0"/>
              <a:t>15 minutes</a:t>
            </a:r>
            <a:endParaRPr lang="en-US" dirty="0"/>
          </a:p>
          <a:p>
            <a:r>
              <a:rPr lang="en-US" sz="2400" b="1" dirty="0"/>
              <a:t>Environment or File : </a:t>
            </a:r>
            <a:r>
              <a:rPr lang="en-US" sz="2100" dirty="0"/>
              <a:t>Eclipse</a:t>
            </a:r>
            <a:endParaRPr lang="en-US" dirty="0"/>
          </a:p>
          <a:p>
            <a:r>
              <a:rPr lang="en-US" sz="2400" b="1" dirty="0"/>
              <a:t>Steps:</a:t>
            </a:r>
          </a:p>
          <a:p>
            <a:pPr marL="681038" lvl="2" indent="-223838">
              <a:buFont typeface="+mj-lt"/>
              <a:buAutoNum type="arabicPeriod"/>
            </a:pPr>
            <a:r>
              <a:rPr lang="en-US" sz="2100" dirty="0"/>
              <a:t>Open Eclipse</a:t>
            </a:r>
          </a:p>
          <a:p>
            <a:pPr marL="681038" lvl="2" indent="-223838">
              <a:buFont typeface="+mj-lt"/>
              <a:buAutoNum type="arabicPeriod"/>
            </a:pPr>
            <a:r>
              <a:rPr lang="en-US" sz="2100" dirty="0"/>
              <a:t>Create a new Maven project without using any archetype</a:t>
            </a:r>
          </a:p>
          <a:p>
            <a:pPr marL="681038" lvl="2" indent="-223838">
              <a:buFont typeface="+mj-lt"/>
              <a:buAutoNum type="arabicPeriod"/>
            </a:pPr>
            <a:r>
              <a:rPr lang="en-US" sz="2100" dirty="0"/>
              <a:t>Expand and view the source tree and target tree </a:t>
            </a:r>
          </a:p>
          <a:p>
            <a:pPr marL="681038" lvl="2" indent="-223838">
              <a:buFont typeface="+mj-lt"/>
              <a:buAutoNum type="arabicPeriod"/>
            </a:pPr>
            <a:r>
              <a:rPr lang="en-US" sz="2100" dirty="0"/>
              <a:t>Open  and observe the generated pom.xml </a:t>
            </a:r>
          </a:p>
          <a:p>
            <a:pPr marL="681038" lvl="2" indent="-223838">
              <a:buFont typeface="+mj-lt"/>
              <a:buAutoNum type="arabicPeriod"/>
            </a:pPr>
            <a:r>
              <a:rPr lang="en-US" sz="2100" dirty="0"/>
              <a:t>Create a  new  Java file  in the com.accenture.adfx.module1.sample package with a main method printing “Hello World” to the console</a:t>
            </a:r>
          </a:p>
          <a:p>
            <a:pPr marL="681038" lvl="2" indent="-223838">
              <a:buFont typeface="+mj-lt"/>
              <a:buAutoNum type="arabicPeriod"/>
            </a:pPr>
            <a:r>
              <a:rPr lang="en-US" sz="2100" dirty="0"/>
              <a:t>Build and Run the file using Maven</a:t>
            </a:r>
            <a:endParaRPr lang="en-US" sz="1900" dirty="0"/>
          </a:p>
          <a:p>
            <a:pPr marL="681038" lvl="2" indent="-223838">
              <a:buFont typeface="+mj-lt"/>
              <a:buAutoNum type="arabicPeriod"/>
            </a:pPr>
            <a:endParaRPr lang="en-US" sz="1900" dirty="0"/>
          </a:p>
          <a:p>
            <a:pPr marL="971550" lvl="2" indent="-514350">
              <a:buFont typeface="+mj-lt"/>
              <a:buAutoNum type="arabicPeriod"/>
            </a:pPr>
            <a:endParaRPr lang="en-US" sz="1800" dirty="0"/>
          </a:p>
          <a:p>
            <a:pPr lvl="1"/>
            <a:endParaRPr lang="en-US" dirty="0"/>
          </a:p>
          <a:p>
            <a:pPr>
              <a:buNone/>
            </a:pPr>
            <a:endParaRPr lang="en-US" dirty="0"/>
          </a:p>
          <a:p>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5808795" cy="5338763"/>
          </a:xfrm>
        </p:spPr>
        <p:txBody>
          <a:bodyPr>
            <a:normAutofit fontScale="77500" lnSpcReduction="20000"/>
          </a:bodyPr>
          <a:lstStyle/>
          <a:p>
            <a:r>
              <a:rPr lang="en-US" b="1" dirty="0"/>
              <a:t>Objective:</a:t>
            </a:r>
          </a:p>
          <a:p>
            <a:pPr>
              <a:buNone/>
            </a:pPr>
            <a:r>
              <a:rPr lang="en-US" sz="2000" dirty="0"/>
              <a:t>	</a:t>
            </a:r>
            <a:r>
              <a:rPr lang="en-US" sz="2300" dirty="0"/>
              <a:t>Create a Maven project using maven-archetype-</a:t>
            </a:r>
            <a:r>
              <a:rPr lang="en-US" sz="2300" dirty="0" err="1"/>
              <a:t>webapp</a:t>
            </a:r>
            <a:r>
              <a:rPr lang="en-US" sz="2300" dirty="0"/>
              <a:t> and learn how to build and package the web application into a war </a:t>
            </a:r>
            <a:endParaRPr lang="en-US" dirty="0"/>
          </a:p>
          <a:p>
            <a:r>
              <a:rPr lang="en-US" b="1" dirty="0"/>
              <a:t>Time Allocated: </a:t>
            </a:r>
            <a:r>
              <a:rPr lang="en-US" sz="2300" dirty="0"/>
              <a:t>30 min</a:t>
            </a:r>
            <a:endParaRPr lang="en-US" dirty="0"/>
          </a:p>
          <a:p>
            <a:r>
              <a:rPr lang="en-US" b="1" dirty="0"/>
              <a:t>Environment or File: </a:t>
            </a:r>
            <a:r>
              <a:rPr lang="en-US" sz="2300" dirty="0"/>
              <a:t>Eclipse</a:t>
            </a:r>
            <a:endParaRPr lang="en-US" dirty="0"/>
          </a:p>
          <a:p>
            <a:r>
              <a:rPr lang="en-US" b="1" dirty="0"/>
              <a:t>Instructions:</a:t>
            </a:r>
          </a:p>
          <a:p>
            <a:pPr marL="914400" lvl="2" indent="-457200">
              <a:buFont typeface="+mj-lt"/>
              <a:buAutoNum type="arabicPeriod"/>
            </a:pPr>
            <a:r>
              <a:rPr lang="en-US" sz="2300" dirty="0"/>
              <a:t>Open Eclipse</a:t>
            </a:r>
          </a:p>
          <a:p>
            <a:pPr marL="914400" lvl="2" indent="-457200">
              <a:buFont typeface="+mj-lt"/>
              <a:buAutoNum type="arabicPeriod"/>
            </a:pPr>
            <a:r>
              <a:rPr lang="en-US" sz="2300" dirty="0"/>
              <a:t>Create a Maven using maven-archetype-</a:t>
            </a:r>
            <a:r>
              <a:rPr lang="en-US" sz="2300" dirty="0" err="1"/>
              <a:t>webap</a:t>
            </a:r>
            <a:r>
              <a:rPr lang="en-US" sz="2300" dirty="0"/>
              <a:t> archetype.</a:t>
            </a:r>
          </a:p>
          <a:p>
            <a:pPr marL="914400" lvl="2" indent="-457200">
              <a:buFont typeface="+mj-lt"/>
              <a:buAutoNum type="arabicPeriod"/>
            </a:pPr>
            <a:r>
              <a:rPr lang="en-US" sz="2300" dirty="0"/>
              <a:t>Expand and observe the source tree and target tree.</a:t>
            </a:r>
          </a:p>
          <a:p>
            <a:pPr marL="914400" lvl="2" indent="-457200">
              <a:buFont typeface="+mj-lt"/>
              <a:buAutoNum type="arabicPeriod"/>
            </a:pPr>
            <a:r>
              <a:rPr lang="en-US" sz="2300" dirty="0"/>
              <a:t>Open and observe the generated pom.xml</a:t>
            </a:r>
          </a:p>
          <a:p>
            <a:pPr marL="914400" lvl="2" indent="-457200">
              <a:buFont typeface="+mj-lt"/>
              <a:buAutoNum type="arabicPeriod"/>
            </a:pPr>
            <a:r>
              <a:rPr lang="en-US" sz="2300" dirty="0"/>
              <a:t>Open index.jsp and modify the default message.</a:t>
            </a:r>
          </a:p>
          <a:p>
            <a:pPr marL="914400" lvl="2" indent="-457200">
              <a:buFont typeface="+mj-lt"/>
              <a:buAutoNum type="arabicPeriod"/>
            </a:pPr>
            <a:r>
              <a:rPr lang="en-US" sz="2300" dirty="0"/>
              <a:t>Build the project using Maven.</a:t>
            </a:r>
          </a:p>
          <a:p>
            <a:pPr marL="914400" lvl="2" indent="-457200">
              <a:buFont typeface="+mj-lt"/>
              <a:buAutoNum type="arabicPeriod"/>
            </a:pPr>
            <a:r>
              <a:rPr lang="en-US" sz="2300" dirty="0"/>
              <a:t>Package into a war file using Maven.</a:t>
            </a:r>
          </a:p>
          <a:p>
            <a:pPr marL="914400" lvl="2" indent="-457200">
              <a:buFont typeface="+mj-lt"/>
              <a:buAutoNum type="arabicPeriod"/>
            </a:pPr>
            <a:r>
              <a:rPr lang="en-US" sz="2300" dirty="0"/>
              <a:t>Deploy and run on tomcat.</a:t>
            </a:r>
          </a:p>
        </p:txBody>
      </p:sp>
      <p:sp>
        <p:nvSpPr>
          <p:cNvPr id="3" name="Title 2"/>
          <p:cNvSpPr>
            <a:spLocks noGrp="1"/>
          </p:cNvSpPr>
          <p:nvPr>
            <p:ph type="title"/>
          </p:nvPr>
        </p:nvSpPr>
        <p:spPr/>
        <p:txBody>
          <a:bodyPr/>
          <a:lstStyle/>
          <a:p>
            <a:r>
              <a:rPr lang="en-US" dirty="0"/>
              <a:t>Maven: Activity</a:t>
            </a:r>
          </a:p>
        </p:txBody>
      </p:sp>
      <p:pic>
        <p:nvPicPr>
          <p:cNvPr id="4" name="Picture 3" descr="ADF_Java_Generic_PD_g_Activity.jpg"/>
          <p:cNvPicPr>
            <a:picLocks noChangeAspect="1"/>
          </p:cNvPicPr>
          <p:nvPr/>
        </p:nvPicPr>
        <p:blipFill>
          <a:blip r:embed="rId3" cstate="email"/>
          <a:stretch>
            <a:fillRect/>
          </a:stretch>
        </p:blipFill>
        <p:spPr>
          <a:xfrm>
            <a:off x="6409428" y="1984376"/>
            <a:ext cx="2400300" cy="3609974"/>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A62353-EB9A-4A53-A46B-7D50838C8028}"/>
              </a:ext>
            </a:extLst>
          </p:cNvPr>
          <p:cNvSpPr>
            <a:spLocks noGrp="1"/>
          </p:cNvSpPr>
          <p:nvPr>
            <p:ph type="title"/>
          </p:nvPr>
        </p:nvSpPr>
        <p:spPr/>
        <p:txBody>
          <a:bodyPr/>
          <a:lstStyle/>
          <a:p>
            <a:r>
              <a:rPr lang="en-IN" dirty="0"/>
              <a:t>Maven Settings File</a:t>
            </a:r>
          </a:p>
        </p:txBody>
      </p:sp>
      <p:graphicFrame>
        <p:nvGraphicFramePr>
          <p:cNvPr id="2" name="Table 1">
            <a:extLst>
              <a:ext uri="{FF2B5EF4-FFF2-40B4-BE49-F238E27FC236}">
                <a16:creationId xmlns:a16="http://schemas.microsoft.com/office/drawing/2014/main" id="{1FACCBF2-B104-4F6E-86EF-A53E9ADC9931}"/>
              </a:ext>
            </a:extLst>
          </p:cNvPr>
          <p:cNvGraphicFramePr>
            <a:graphicFrameLocks noGrp="1"/>
          </p:cNvGraphicFramePr>
          <p:nvPr>
            <p:extLst>
              <p:ext uri="{D42A27DB-BD31-4B8C-83A1-F6EECF244321}">
                <p14:modId xmlns:p14="http://schemas.microsoft.com/office/powerpoint/2010/main" val="740960909"/>
              </p:ext>
            </p:extLst>
          </p:nvPr>
        </p:nvGraphicFramePr>
        <p:xfrm>
          <a:off x="461035" y="1455937"/>
          <a:ext cx="8354492" cy="5344872"/>
        </p:xfrm>
        <a:graphic>
          <a:graphicData uri="http://schemas.openxmlformats.org/drawingml/2006/table">
            <a:tbl>
              <a:tblPr/>
              <a:tblGrid>
                <a:gridCol w="1740628">
                  <a:extLst>
                    <a:ext uri="{9D8B030D-6E8A-4147-A177-3AD203B41FA5}">
                      <a16:colId xmlns:a16="http://schemas.microsoft.com/office/drawing/2014/main" val="3233368100"/>
                    </a:ext>
                  </a:extLst>
                </a:gridCol>
                <a:gridCol w="6613864">
                  <a:extLst>
                    <a:ext uri="{9D8B030D-6E8A-4147-A177-3AD203B41FA5}">
                      <a16:colId xmlns:a16="http://schemas.microsoft.com/office/drawing/2014/main" val="1727322026"/>
                    </a:ext>
                  </a:extLst>
                </a:gridCol>
              </a:tblGrid>
              <a:tr h="1287459">
                <a:tc>
                  <a:txBody>
                    <a:bodyPr/>
                    <a:lstStyle/>
                    <a:p>
                      <a:r>
                        <a:rPr lang="en-IN" sz="1800">
                          <a:effectLst/>
                        </a:rPr>
                        <a:t>pluginGroups</a:t>
                      </a:r>
                    </a:p>
                  </a:txBody>
                  <a:tcPr marL="28463" marR="28463" marT="28463" marB="28463" anchor="ctr">
                    <a:lnL>
                      <a:noFill/>
                    </a:lnL>
                    <a:lnR>
                      <a:noFill/>
                    </a:lnR>
                    <a:lnT>
                      <a:noFill/>
                    </a:lnT>
                    <a:lnB>
                      <a:noFill/>
                    </a:lnB>
                    <a:solidFill>
                      <a:srgbClr val="FFFFFF"/>
                    </a:solidFill>
                  </a:tcPr>
                </a:tc>
                <a:tc>
                  <a:txBody>
                    <a:bodyPr/>
                    <a:lstStyle/>
                    <a:p>
                      <a:r>
                        <a:rPr lang="en-US" sz="1800" dirty="0">
                          <a:effectLst/>
                        </a:rPr>
                        <a:t>It contains a list of </a:t>
                      </a:r>
                      <a:r>
                        <a:rPr lang="en-US" sz="1800" dirty="0" err="1">
                          <a:effectLst/>
                        </a:rPr>
                        <a:t>pluginGroup</a:t>
                      </a:r>
                      <a:r>
                        <a:rPr lang="en-US" sz="1800" dirty="0">
                          <a:effectLst/>
                        </a:rPr>
                        <a:t> elements, each contains a </a:t>
                      </a:r>
                      <a:r>
                        <a:rPr lang="en-US" sz="1800" dirty="0" err="1">
                          <a:effectLst/>
                        </a:rPr>
                        <a:t>groupId</a:t>
                      </a:r>
                      <a:r>
                        <a:rPr lang="en-US" sz="1800" dirty="0">
                          <a:effectLst/>
                        </a:rPr>
                        <a:t>. The list is searched when a plugin is used and the </a:t>
                      </a:r>
                      <a:r>
                        <a:rPr lang="en-US" sz="1800" dirty="0" err="1">
                          <a:effectLst/>
                        </a:rPr>
                        <a:t>groupId</a:t>
                      </a:r>
                      <a:r>
                        <a:rPr lang="en-US" sz="1800" dirty="0">
                          <a:effectLst/>
                        </a:rPr>
                        <a:t> is not provided in the command line. This list automatically contains </a:t>
                      </a:r>
                      <a:r>
                        <a:rPr lang="en-US" sz="1800" dirty="0" err="1">
                          <a:effectLst/>
                        </a:rPr>
                        <a:t>org.apache.maven.plugins</a:t>
                      </a:r>
                      <a:r>
                        <a:rPr lang="en-US" sz="1800" dirty="0">
                          <a:effectLst/>
                        </a:rPr>
                        <a:t> and </a:t>
                      </a:r>
                      <a:r>
                        <a:rPr lang="en-US" sz="1800" dirty="0" err="1">
                          <a:effectLst/>
                        </a:rPr>
                        <a:t>org.codehaus.mojo</a:t>
                      </a:r>
                      <a:r>
                        <a:rPr lang="en-US" sz="1800" dirty="0">
                          <a:effectLst/>
                        </a:rPr>
                        <a:t>.</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366208055"/>
                  </a:ext>
                </a:extLst>
              </a:tr>
              <a:tr h="1287459">
                <a:tc>
                  <a:txBody>
                    <a:bodyPr/>
                    <a:lstStyle/>
                    <a:p>
                      <a:r>
                        <a:rPr lang="en-IN" sz="1800">
                          <a:effectLst/>
                        </a:rPr>
                        <a:t>servers</a:t>
                      </a:r>
                    </a:p>
                  </a:txBody>
                  <a:tcPr marL="28463" marR="28463" marT="28463" marB="28463" anchor="ctr">
                    <a:lnL>
                      <a:noFill/>
                    </a:lnL>
                    <a:lnR>
                      <a:noFill/>
                    </a:lnR>
                    <a:lnT>
                      <a:noFill/>
                    </a:lnT>
                    <a:lnB>
                      <a:noFill/>
                    </a:lnB>
                    <a:solidFill>
                      <a:srgbClr val="FFFFFF"/>
                    </a:solidFill>
                  </a:tcPr>
                </a:tc>
                <a:tc>
                  <a:txBody>
                    <a:bodyPr/>
                    <a:lstStyle/>
                    <a:p>
                      <a:r>
                        <a:rPr lang="en-US" sz="1800" dirty="0">
                          <a:effectLst/>
                        </a:rPr>
                        <a:t>Maven can interact with a variety of servers, such as Apache Subversion (SVN) servers, build servers, and remote repository servers. This element allows you to specify security credentials, such as the username and password, which you need to connect to those servers.</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3847621556"/>
                  </a:ext>
                </a:extLst>
              </a:tr>
              <a:tr h="547854">
                <a:tc>
                  <a:txBody>
                    <a:bodyPr/>
                    <a:lstStyle/>
                    <a:p>
                      <a:r>
                        <a:rPr lang="en-IN" sz="1800">
                          <a:effectLst/>
                        </a:rPr>
                        <a:t>mirrors</a:t>
                      </a:r>
                    </a:p>
                  </a:txBody>
                  <a:tcPr marL="28463" marR="28463" marT="28463" marB="28463" anchor="ctr">
                    <a:lnL>
                      <a:noFill/>
                    </a:lnL>
                    <a:lnR>
                      <a:noFill/>
                    </a:lnR>
                    <a:lnT>
                      <a:noFill/>
                    </a:lnT>
                    <a:lnB>
                      <a:noFill/>
                    </a:lnB>
                    <a:solidFill>
                      <a:srgbClr val="FFFFFF"/>
                    </a:solidFill>
                  </a:tcPr>
                </a:tc>
                <a:tc>
                  <a:txBody>
                    <a:bodyPr/>
                    <a:lstStyle/>
                    <a:p>
                      <a:r>
                        <a:rPr lang="en-US" sz="1800">
                          <a:effectLst/>
                        </a:rPr>
                        <a:t>As the name suggests, mirrors allow you to specify alternate locations for your repositories.</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3360553597"/>
                  </a:ext>
                </a:extLst>
              </a:tr>
              <a:tr h="424587">
                <a:tc>
                  <a:txBody>
                    <a:bodyPr/>
                    <a:lstStyle/>
                    <a:p>
                      <a:r>
                        <a:rPr lang="en-IN" sz="1800">
                          <a:effectLst/>
                        </a:rPr>
                        <a:t>proxies</a:t>
                      </a:r>
                    </a:p>
                  </a:txBody>
                  <a:tcPr marL="28463" marR="28463" marT="28463" marB="28463" anchor="ctr">
                    <a:lnL>
                      <a:noFill/>
                    </a:lnL>
                    <a:lnR>
                      <a:noFill/>
                    </a:lnR>
                    <a:lnT>
                      <a:noFill/>
                    </a:lnT>
                    <a:lnB>
                      <a:noFill/>
                    </a:lnB>
                    <a:solidFill>
                      <a:srgbClr val="FFFFFF"/>
                    </a:solidFill>
                  </a:tcPr>
                </a:tc>
                <a:tc>
                  <a:txBody>
                    <a:bodyPr/>
                    <a:lstStyle/>
                    <a:p>
                      <a:r>
                        <a:rPr lang="en-US" sz="1800">
                          <a:effectLst/>
                        </a:rPr>
                        <a:t>proxies contains the HTTP proxy information needed to connect to the Internet.</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3261481525"/>
                  </a:ext>
                </a:extLst>
              </a:tr>
              <a:tr h="671122">
                <a:tc>
                  <a:txBody>
                    <a:bodyPr/>
                    <a:lstStyle/>
                    <a:p>
                      <a:r>
                        <a:rPr lang="en-IN" sz="1800">
                          <a:effectLst/>
                        </a:rPr>
                        <a:t>profiles</a:t>
                      </a:r>
                    </a:p>
                  </a:txBody>
                  <a:tcPr marL="28463" marR="28463" marT="28463" marB="28463" anchor="ctr">
                    <a:lnL>
                      <a:noFill/>
                    </a:lnL>
                    <a:lnR>
                      <a:noFill/>
                    </a:lnR>
                    <a:lnT>
                      <a:noFill/>
                    </a:lnT>
                    <a:lnB>
                      <a:noFill/>
                    </a:lnB>
                    <a:solidFill>
                      <a:srgbClr val="FFFFFF"/>
                    </a:solidFill>
                  </a:tcPr>
                </a:tc>
                <a:tc>
                  <a:txBody>
                    <a:bodyPr/>
                    <a:lstStyle/>
                    <a:p>
                      <a:r>
                        <a:rPr lang="en-US" sz="1800">
                          <a:effectLst/>
                        </a:rPr>
                        <a:t>profiles allow you to group certain configuration elements, such as repositories and pluginRepositories.</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1252226390"/>
                  </a:ext>
                </a:extLst>
              </a:tr>
              <a:tr h="424587">
                <a:tc>
                  <a:txBody>
                    <a:bodyPr/>
                    <a:lstStyle/>
                    <a:p>
                      <a:r>
                        <a:rPr lang="en-IN" sz="1800">
                          <a:effectLst/>
                        </a:rPr>
                        <a:t>activeProfile</a:t>
                      </a:r>
                    </a:p>
                  </a:txBody>
                  <a:tcPr marL="28463" marR="28463" marT="28463" marB="28463" anchor="ctr">
                    <a:lnL>
                      <a:noFill/>
                    </a:lnL>
                    <a:lnR>
                      <a:noFill/>
                    </a:lnR>
                    <a:lnT>
                      <a:noFill/>
                    </a:lnT>
                    <a:lnB>
                      <a:noFill/>
                    </a:lnB>
                    <a:solidFill>
                      <a:srgbClr val="FFFFFF"/>
                    </a:solidFill>
                  </a:tcPr>
                </a:tc>
                <a:tc>
                  <a:txBody>
                    <a:bodyPr/>
                    <a:lstStyle/>
                    <a:p>
                      <a:r>
                        <a:rPr lang="en-US" sz="1800" dirty="0">
                          <a:effectLst/>
                        </a:rPr>
                        <a:t>The </a:t>
                      </a:r>
                      <a:r>
                        <a:rPr lang="en-US" sz="1800" dirty="0" err="1">
                          <a:effectLst/>
                        </a:rPr>
                        <a:t>activeProfile</a:t>
                      </a:r>
                      <a:r>
                        <a:rPr lang="en-US" sz="1800" dirty="0">
                          <a:effectLst/>
                        </a:rPr>
                        <a:t> allows you to specify a default profile to be active for Maven to use.</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1160566604"/>
                  </a:ext>
                </a:extLst>
              </a:tr>
            </a:tbl>
          </a:graphicData>
        </a:graphic>
      </p:graphicFrame>
    </p:spTree>
    <p:extLst>
      <p:ext uri="{BB962C8B-B14F-4D97-AF65-F5344CB8AC3E}">
        <p14:creationId xmlns:p14="http://schemas.microsoft.com/office/powerpoint/2010/main" val="240332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Maven</a:t>
            </a:r>
          </a:p>
          <a:p>
            <a:pPr lvl="1"/>
            <a:r>
              <a:rPr lang="en-US" dirty="0"/>
              <a:t>Maven archetypes</a:t>
            </a:r>
          </a:p>
          <a:p>
            <a:pPr lvl="1"/>
            <a:r>
              <a:rPr lang="en-US" dirty="0"/>
              <a:t>Maven  life cycle phases</a:t>
            </a:r>
          </a:p>
          <a:p>
            <a:pPr lvl="1"/>
            <a:r>
              <a:rPr lang="en-US" dirty="0"/>
              <a:t>The pom.xml file</a:t>
            </a:r>
          </a:p>
          <a:p>
            <a:pPr lvl="1"/>
            <a:r>
              <a:rPr lang="en-US" dirty="0"/>
              <a:t>Creation of Java projects using Maven</a:t>
            </a:r>
          </a:p>
          <a:p>
            <a:pPr lvl="1"/>
            <a:r>
              <a:rPr lang="en-US" dirty="0"/>
              <a:t>Creation of war files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lstStyle/>
          <a:p>
            <a:r>
              <a:rPr lang="en-US" dirty="0"/>
              <a:t>Indicates if maven should interact with the user for input. Is a true/false field. Defaults to true.</a:t>
            </a:r>
          </a:p>
          <a:p>
            <a:r>
              <a:rPr lang="en-US" dirty="0"/>
              <a:t>This option can be useful when we want to create an empty and default java project. </a:t>
            </a:r>
            <a:endParaRPr lang="en-IN" dirty="0"/>
          </a:p>
          <a:p>
            <a:r>
              <a:rPr lang="en-IN" dirty="0" err="1"/>
              <a:t>mvn</a:t>
            </a:r>
            <a:r>
              <a:rPr lang="en-IN" dirty="0"/>
              <a:t> </a:t>
            </a:r>
            <a:r>
              <a:rPr lang="en-IN" dirty="0" err="1"/>
              <a:t>archetype:generate</a:t>
            </a:r>
            <a:r>
              <a:rPr lang="en-IN" dirty="0"/>
              <a:t> -</a:t>
            </a:r>
            <a:r>
              <a:rPr lang="en-IN" dirty="0" err="1"/>
              <a:t>DgroupId</a:t>
            </a:r>
            <a:r>
              <a:rPr lang="en-IN" dirty="0"/>
              <a:t>=</a:t>
            </a:r>
            <a:r>
              <a:rPr lang="en-IN" dirty="0" err="1"/>
              <a:t>com.example</a:t>
            </a:r>
            <a:r>
              <a:rPr lang="en-IN" dirty="0"/>
              <a:t> -</a:t>
            </a:r>
            <a:r>
              <a:rPr lang="en-IN" dirty="0" err="1"/>
              <a:t>DartifactId</a:t>
            </a:r>
            <a:r>
              <a:rPr lang="en-IN" dirty="0"/>
              <a:t>=</a:t>
            </a:r>
            <a:r>
              <a:rPr lang="en-IN" dirty="0" err="1"/>
              <a:t>DemoJava</a:t>
            </a:r>
            <a:r>
              <a:rPr lang="en-IN" dirty="0"/>
              <a:t> -</a:t>
            </a:r>
            <a:r>
              <a:rPr lang="en-IN" dirty="0" err="1"/>
              <a:t>DarchetypeArtifactId</a:t>
            </a:r>
            <a:r>
              <a:rPr lang="en-IN" dirty="0"/>
              <a:t>=maven-archetype-</a:t>
            </a:r>
            <a:r>
              <a:rPr lang="en-IN" dirty="0" err="1"/>
              <a:t>quickstart</a:t>
            </a:r>
            <a:r>
              <a:rPr lang="en-IN" dirty="0"/>
              <a:t> -</a:t>
            </a:r>
            <a:r>
              <a:rPr lang="en-IN" dirty="0" err="1"/>
              <a:t>DinteractiveMode</a:t>
            </a:r>
            <a:r>
              <a:rPr lang="en-IN" dirty="0"/>
              <a:t>=false</a:t>
            </a:r>
          </a:p>
          <a:p>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420065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85000" lnSpcReduction="20000"/>
          </a:bodyPr>
          <a:lstStyle/>
          <a:p>
            <a:r>
              <a:rPr lang="en-US" dirty="0"/>
              <a:t>usePluginRegistry</a:t>
            </a:r>
          </a:p>
          <a:p>
            <a:r>
              <a:rPr lang="en-US" dirty="0"/>
              <a:t>There is a file called plugin-registry.xml in ${</a:t>
            </a:r>
            <a:r>
              <a:rPr lang="en-US" dirty="0" err="1"/>
              <a:t>user.home</a:t>
            </a:r>
            <a:r>
              <a:rPr lang="en-US" dirty="0"/>
              <a:t>}/.m2 folder. This field indicates if maven should use that file to manage plugins versions. Defaults to false.</a:t>
            </a:r>
          </a:p>
          <a:p>
            <a:r>
              <a:rPr lang="en-US" dirty="0"/>
              <a:t>The Maven 2 plugin registry (~/.m2/plugin-registry.xml) is a mechanism to help the user exert some control over their build environment. </a:t>
            </a:r>
          </a:p>
          <a:p>
            <a:r>
              <a:rPr lang="en-US" dirty="0"/>
              <a:t>Rather than simply fetching the latest version of every plugin used in a given build, this registry allows the user to get a plugin to a particular version, and only update to newer versions under certain restricted circumstances. </a:t>
            </a:r>
          </a:p>
          <a:p>
            <a:r>
              <a:rPr lang="en-US" dirty="0"/>
              <a:t>There are various ways to configure or bypass this feature, and the feature itself can be managed on either a per-user or global level.</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283274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end of this module, participants will be able to understand:</a:t>
            </a:r>
          </a:p>
          <a:p>
            <a:pPr lvl="1"/>
            <a:r>
              <a:rPr lang="en-US" dirty="0"/>
              <a:t>The Physical Overview of Maven3</a:t>
            </a:r>
          </a:p>
          <a:p>
            <a:pPr lvl="1"/>
            <a:r>
              <a:rPr lang="en-US" dirty="0"/>
              <a:t>The Maven repositories </a:t>
            </a:r>
          </a:p>
          <a:p>
            <a:pPr lvl="1"/>
            <a:r>
              <a:rPr lang="en-US" dirty="0"/>
              <a:t>Maven Archetypes</a:t>
            </a:r>
          </a:p>
          <a:p>
            <a:pPr lvl="1"/>
            <a:r>
              <a:rPr lang="en-US" dirty="0"/>
              <a:t>Maven 3 life cycle phases</a:t>
            </a:r>
          </a:p>
          <a:p>
            <a:pPr lvl="1"/>
            <a:r>
              <a:rPr lang="en-US" dirty="0"/>
              <a:t>How to set the environment for </a:t>
            </a:r>
            <a:r>
              <a:rPr lang="en-US"/>
              <a:t>Maven 3</a:t>
            </a:r>
            <a:endParaRPr lang="en-US" dirty="0"/>
          </a:p>
          <a:p>
            <a:endParaRPr lang="en-US" dirty="0"/>
          </a:p>
        </p:txBody>
      </p:sp>
      <p:sp>
        <p:nvSpPr>
          <p:cNvPr id="3" name="Title 2"/>
          <p:cNvSpPr>
            <a:spLocks noGrp="1"/>
          </p:cNvSpPr>
          <p:nvPr>
            <p:ph type="title"/>
          </p:nvPr>
        </p:nvSpPr>
        <p:spPr/>
        <p:txBody>
          <a:bodyPr/>
          <a:lstStyle/>
          <a:p>
            <a:r>
              <a:rPr lang="en-US" dirty="0"/>
              <a:t>Course Goals /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77500" lnSpcReduction="20000"/>
          </a:bodyPr>
          <a:lstStyle/>
          <a:p>
            <a:r>
              <a:rPr lang="en-US" dirty="0"/>
              <a:t>offline</a:t>
            </a:r>
          </a:p>
          <a:p>
            <a:r>
              <a:rPr lang="en-US" dirty="0"/>
              <a:t>Indicates if maven should work in offline mode, this is, maven can not connect to remote servers. Defaults to false.</a:t>
            </a:r>
          </a:p>
          <a:p>
            <a:pPr marL="0" indent="0">
              <a:buNone/>
            </a:pPr>
            <a:r>
              <a:rPr lang="en-IN" dirty="0"/>
              <a:t>&lt;?xml version="1.0" encoding="UTF-8"?&gt;</a:t>
            </a:r>
          </a:p>
          <a:p>
            <a:pPr marL="0" indent="0">
              <a:buNone/>
            </a:pPr>
            <a:r>
              <a:rPr lang="en-IN" dirty="0"/>
              <a:t>&lt;settings </a:t>
            </a:r>
            <a:r>
              <a:rPr lang="en-IN" dirty="0" err="1"/>
              <a:t>xmlns</a:t>
            </a:r>
            <a:r>
              <a:rPr lang="en-IN" dirty="0"/>
              <a:t>="http://maven.apache.org/SETTINGS/1.0.0"</a:t>
            </a:r>
          </a:p>
          <a:p>
            <a:pPr marL="0" indent="0">
              <a:buNone/>
            </a:pPr>
            <a:r>
              <a:rPr lang="en-IN" dirty="0"/>
              <a:t>  </a:t>
            </a:r>
            <a:r>
              <a:rPr lang="en-IN" dirty="0" err="1"/>
              <a:t>xmlns:xsi</a:t>
            </a:r>
            <a:r>
              <a:rPr lang="en-IN" dirty="0"/>
              <a:t>="http://www.w3.org/2001/XMLSchema-instance"</a:t>
            </a:r>
          </a:p>
          <a:p>
            <a:pPr marL="0" indent="0">
              <a:buNone/>
            </a:pPr>
            <a:r>
              <a:rPr lang="en-IN" dirty="0"/>
              <a:t>  </a:t>
            </a:r>
            <a:r>
              <a:rPr lang="en-IN" dirty="0" err="1"/>
              <a:t>xsi:schemaLocation</a:t>
            </a:r>
            <a:r>
              <a:rPr lang="en-IN" dirty="0"/>
              <a:t>="http://maven.apache.org/SETTINGS/1.0.0 http://maven.apache.org/xsd/settings-1.0.0.xsd"&gt;   </a:t>
            </a:r>
          </a:p>
          <a:p>
            <a:pPr marL="0" indent="0">
              <a:buNone/>
            </a:pPr>
            <a:r>
              <a:rPr lang="en-IN" dirty="0"/>
              <a:t>  &lt;</a:t>
            </a:r>
            <a:r>
              <a:rPr lang="en-IN" dirty="0" err="1"/>
              <a:t>localRepository</a:t>
            </a:r>
            <a:r>
              <a:rPr lang="en-IN" dirty="0"/>
              <a:t>&gt;${</a:t>
            </a:r>
            <a:r>
              <a:rPr lang="en-IN" dirty="0" err="1"/>
              <a:t>user.home</a:t>
            </a:r>
            <a:r>
              <a:rPr lang="en-IN" dirty="0"/>
              <a:t>}/.m2/repository&lt;/</a:t>
            </a:r>
            <a:r>
              <a:rPr lang="en-IN" dirty="0" err="1"/>
              <a:t>localRepository</a:t>
            </a:r>
            <a:r>
              <a:rPr lang="en-IN" dirty="0"/>
              <a:t>&gt;</a:t>
            </a:r>
          </a:p>
          <a:p>
            <a:pPr marL="0" indent="0">
              <a:buNone/>
            </a:pPr>
            <a:r>
              <a:rPr lang="en-IN" dirty="0"/>
              <a:t>  &lt;</a:t>
            </a:r>
            <a:r>
              <a:rPr lang="en-IN" dirty="0" err="1"/>
              <a:t>interactiveMode</a:t>
            </a:r>
            <a:r>
              <a:rPr lang="en-IN" dirty="0"/>
              <a:t>&gt;true&lt;/</a:t>
            </a:r>
            <a:r>
              <a:rPr lang="en-IN" dirty="0" err="1"/>
              <a:t>interactiveMode</a:t>
            </a:r>
            <a:r>
              <a:rPr lang="en-IN" dirty="0"/>
              <a:t>&gt;</a:t>
            </a:r>
          </a:p>
          <a:p>
            <a:pPr marL="0" indent="0">
              <a:buNone/>
            </a:pPr>
            <a:r>
              <a:rPr lang="en-IN" dirty="0"/>
              <a:t>  &lt;</a:t>
            </a:r>
            <a:r>
              <a:rPr lang="en-IN" dirty="0" err="1"/>
              <a:t>usePluginRegistry</a:t>
            </a:r>
            <a:r>
              <a:rPr lang="en-IN" dirty="0"/>
              <a:t>&gt;false&lt;/</a:t>
            </a:r>
            <a:r>
              <a:rPr lang="en-IN" dirty="0" err="1"/>
              <a:t>usePluginRegistry</a:t>
            </a:r>
            <a:r>
              <a:rPr lang="en-IN" dirty="0"/>
              <a:t>&gt;</a:t>
            </a:r>
          </a:p>
          <a:p>
            <a:pPr marL="0" indent="0">
              <a:buNone/>
            </a:pPr>
            <a:r>
              <a:rPr lang="en-IN" dirty="0"/>
              <a:t>  &lt;offline&gt;false&lt;/offline&gt;</a:t>
            </a:r>
          </a:p>
          <a:p>
            <a:pPr marL="0" indent="0">
              <a:buNone/>
            </a:pPr>
            <a:r>
              <a:rPr lang="en-IN" dirty="0"/>
              <a:t>&lt;/settings&gt;</a:t>
            </a:r>
          </a:p>
          <a:p>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924182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a:bodyPr>
          <a:lstStyle/>
          <a:p>
            <a:r>
              <a:rPr lang="en-US" dirty="0"/>
              <a:t>PluginGroups</a:t>
            </a:r>
          </a:p>
          <a:p>
            <a:r>
              <a:rPr lang="en-US" dirty="0"/>
              <a:t>The </a:t>
            </a:r>
            <a:r>
              <a:rPr lang="en-US" dirty="0" err="1"/>
              <a:t>puglingGroup</a:t>
            </a:r>
            <a:r>
              <a:rPr lang="en-US" dirty="0"/>
              <a:t> accepts multiples values, when a plugin is invoked, maven will search along this element in order to find the </a:t>
            </a:r>
            <a:r>
              <a:rPr lang="en-US" dirty="0" err="1"/>
              <a:t>groupId</a:t>
            </a:r>
            <a:r>
              <a:rPr lang="en-US" dirty="0"/>
              <a:t> for the plugin. </a:t>
            </a:r>
          </a:p>
          <a:p>
            <a:r>
              <a:rPr lang="en-US" dirty="0"/>
              <a:t>It makes more easy the maven execution.</a:t>
            </a:r>
          </a:p>
          <a:p>
            <a:r>
              <a:rPr lang="en-US" dirty="0"/>
              <a:t> You can define several plugins </a:t>
            </a:r>
            <a:r>
              <a:rPr lang="en-US" dirty="0" err="1"/>
              <a:t>groupId</a:t>
            </a:r>
            <a:r>
              <a:rPr lang="en-US" dirty="0"/>
              <a:t>, by default, it contains the following ones:</a:t>
            </a:r>
          </a:p>
          <a:p>
            <a:r>
              <a:rPr lang="en-US" dirty="0" err="1"/>
              <a:t>org.apache.maven.plugins</a:t>
            </a:r>
            <a:endParaRPr lang="en-US" dirty="0"/>
          </a:p>
          <a:p>
            <a:r>
              <a:rPr lang="en-US" dirty="0" err="1"/>
              <a:t>org.codehaus.mojo</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3608376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a:bodyPr>
          <a:lstStyle/>
          <a:p>
            <a:r>
              <a:rPr lang="en-US" dirty="0"/>
              <a:t> &lt;</a:t>
            </a:r>
            <a:r>
              <a:rPr lang="en-US" dirty="0" err="1"/>
              <a:t>pluginGroups</a:t>
            </a:r>
            <a:r>
              <a:rPr lang="en-US" dirty="0"/>
              <a:t>&gt;</a:t>
            </a:r>
          </a:p>
          <a:p>
            <a:r>
              <a:rPr lang="en-US" dirty="0"/>
              <a:t>       &lt;</a:t>
            </a:r>
            <a:r>
              <a:rPr lang="en-US" dirty="0" err="1"/>
              <a:t>pluginGroup</a:t>
            </a:r>
            <a:r>
              <a:rPr lang="en-US" dirty="0"/>
              <a:t>&gt;</a:t>
            </a:r>
            <a:r>
              <a:rPr lang="en-US" dirty="0" err="1"/>
              <a:t>org.mortbay.jetty</a:t>
            </a:r>
            <a:r>
              <a:rPr lang="en-US" dirty="0"/>
              <a:t>&lt;/</a:t>
            </a:r>
            <a:r>
              <a:rPr lang="en-US" dirty="0" err="1"/>
              <a:t>pluginGroup</a:t>
            </a:r>
            <a:r>
              <a:rPr lang="en-US" dirty="0"/>
              <a:t>&gt;</a:t>
            </a:r>
          </a:p>
          <a:p>
            <a:r>
              <a:rPr lang="en-US" dirty="0"/>
              <a:t>       &lt;</a:t>
            </a:r>
            <a:r>
              <a:rPr lang="en-US" dirty="0" err="1"/>
              <a:t>pluginGroup</a:t>
            </a:r>
            <a:r>
              <a:rPr lang="en-US" dirty="0"/>
              <a:t>&gt;</a:t>
            </a:r>
            <a:r>
              <a:rPr lang="en-US" dirty="0" err="1"/>
              <a:t>your.own.plugin.groupId</a:t>
            </a:r>
            <a:r>
              <a:rPr lang="en-US" dirty="0"/>
              <a:t>&lt;/</a:t>
            </a:r>
            <a:r>
              <a:rPr lang="en-US" dirty="0" err="1"/>
              <a:t>pluginGroup</a:t>
            </a:r>
            <a:r>
              <a:rPr lang="en-US" dirty="0"/>
              <a:t>&gt;   </a:t>
            </a:r>
          </a:p>
          <a:p>
            <a:r>
              <a:rPr lang="en-US" dirty="0"/>
              <a:t>  &lt;/</a:t>
            </a:r>
            <a:r>
              <a:rPr lang="en-US" dirty="0" err="1"/>
              <a:t>pluginGroups</a:t>
            </a:r>
            <a:r>
              <a:rPr lang="en-US" dirty="0"/>
              <a:t>&gt;</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3973125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77500" lnSpcReduction="20000"/>
          </a:bodyPr>
          <a:lstStyle/>
          <a:p>
            <a:pPr marL="0" indent="0">
              <a:buNone/>
            </a:pPr>
            <a:r>
              <a:rPr lang="en-IN" b="1" dirty="0">
                <a:solidFill>
                  <a:srgbClr val="FF0000"/>
                </a:solidFill>
              </a:rPr>
              <a:t>Servers</a:t>
            </a:r>
            <a:endParaRPr lang="en-US" b="1" dirty="0">
              <a:solidFill>
                <a:srgbClr val="FF0000"/>
              </a:solidFill>
            </a:endParaRPr>
          </a:p>
          <a:p>
            <a:pPr marL="0" indent="0">
              <a:buNone/>
            </a:pPr>
            <a:r>
              <a:rPr lang="en-US" dirty="0"/>
              <a:t> &lt;servers&gt;</a:t>
            </a:r>
          </a:p>
          <a:p>
            <a:pPr marL="0" indent="0">
              <a:buNone/>
            </a:pPr>
            <a:r>
              <a:rPr lang="en-US" dirty="0"/>
              <a:t>    &lt;server&gt;</a:t>
            </a:r>
          </a:p>
          <a:p>
            <a:pPr marL="0" indent="0">
              <a:buNone/>
            </a:pPr>
            <a:r>
              <a:rPr lang="en-US" dirty="0"/>
              <a:t>      &lt;id&gt;</a:t>
            </a:r>
            <a:r>
              <a:rPr lang="en-US" dirty="0" err="1"/>
              <a:t>server_repo_java_code_geeks</a:t>
            </a:r>
            <a:r>
              <a:rPr lang="en-US" dirty="0"/>
              <a:t>&lt;/id&gt;</a:t>
            </a:r>
          </a:p>
          <a:p>
            <a:pPr marL="0" indent="0">
              <a:buNone/>
            </a:pPr>
            <a:r>
              <a:rPr lang="en-US" dirty="0"/>
              <a:t>      &lt;username&gt;john&lt;/username&gt;</a:t>
            </a:r>
          </a:p>
          <a:p>
            <a:pPr marL="0" indent="0">
              <a:buNone/>
            </a:pPr>
            <a:r>
              <a:rPr lang="en-US" dirty="0"/>
              <a:t>      &lt;password&gt;</a:t>
            </a:r>
            <a:r>
              <a:rPr lang="en-US" dirty="0" err="1"/>
              <a:t>doeIsMyPass</a:t>
            </a:r>
            <a:r>
              <a:rPr lang="en-US" dirty="0"/>
              <a:t>&lt;/password&gt;</a:t>
            </a:r>
          </a:p>
          <a:p>
            <a:pPr marL="0" indent="0">
              <a:buNone/>
            </a:pPr>
            <a:r>
              <a:rPr lang="en-US" dirty="0"/>
              <a:t>      &lt;</a:t>
            </a:r>
            <a:r>
              <a:rPr lang="en-US" dirty="0" err="1"/>
              <a:t>privateKey</a:t>
            </a:r>
            <a:r>
              <a:rPr lang="en-US" dirty="0"/>
              <a:t>&gt;${</a:t>
            </a:r>
            <a:r>
              <a:rPr lang="en-US" dirty="0" err="1"/>
              <a:t>user.home</a:t>
            </a:r>
            <a:r>
              <a:rPr lang="en-US" dirty="0"/>
              <a:t>}/.</a:t>
            </a:r>
            <a:r>
              <a:rPr lang="en-US" dirty="0" err="1"/>
              <a:t>ssh</a:t>
            </a:r>
            <a:r>
              <a:rPr lang="en-US" dirty="0"/>
              <a:t>/</a:t>
            </a:r>
            <a:r>
              <a:rPr lang="en-US" dirty="0" err="1"/>
              <a:t>dsa_key</a:t>
            </a:r>
            <a:r>
              <a:rPr lang="en-US" dirty="0"/>
              <a:t>&lt;/</a:t>
            </a:r>
            <a:r>
              <a:rPr lang="en-US" dirty="0" err="1"/>
              <a:t>privateKey</a:t>
            </a:r>
            <a:r>
              <a:rPr lang="en-US" dirty="0"/>
              <a:t>&gt;</a:t>
            </a:r>
          </a:p>
          <a:p>
            <a:pPr marL="0" indent="0">
              <a:buNone/>
            </a:pPr>
            <a:r>
              <a:rPr lang="en-US" dirty="0"/>
              <a:t>      &lt;passphrase&gt;</a:t>
            </a:r>
            <a:r>
              <a:rPr lang="en-US" dirty="0" err="1"/>
              <a:t>my_passphrase</a:t>
            </a:r>
            <a:r>
              <a:rPr lang="en-US" dirty="0"/>
              <a:t>&lt;/passphrase&gt;</a:t>
            </a:r>
          </a:p>
          <a:p>
            <a:pPr marL="0" indent="0">
              <a:buNone/>
            </a:pPr>
            <a:r>
              <a:rPr lang="en-US" dirty="0"/>
              <a:t>      &lt;</a:t>
            </a:r>
            <a:r>
              <a:rPr lang="en-US" dirty="0" err="1"/>
              <a:t>filePermissions</a:t>
            </a:r>
            <a:r>
              <a:rPr lang="en-US" dirty="0"/>
              <a:t>&gt;774&lt;/</a:t>
            </a:r>
            <a:r>
              <a:rPr lang="en-US" dirty="0" err="1"/>
              <a:t>filePermissions</a:t>
            </a:r>
            <a:r>
              <a:rPr lang="en-US" dirty="0"/>
              <a:t>&gt;</a:t>
            </a:r>
          </a:p>
          <a:p>
            <a:pPr marL="0" indent="0">
              <a:buNone/>
            </a:pPr>
            <a:r>
              <a:rPr lang="en-US" dirty="0"/>
              <a:t>      &lt;</a:t>
            </a:r>
            <a:r>
              <a:rPr lang="en-US" dirty="0" err="1"/>
              <a:t>directoryPermissions</a:t>
            </a:r>
            <a:r>
              <a:rPr lang="en-US" dirty="0"/>
              <a:t>&gt;775&lt;/</a:t>
            </a:r>
            <a:r>
              <a:rPr lang="en-US" dirty="0" err="1"/>
              <a:t>directoryPermissions</a:t>
            </a:r>
            <a:r>
              <a:rPr lang="en-US" dirty="0"/>
              <a:t>&gt;</a:t>
            </a:r>
          </a:p>
          <a:p>
            <a:pPr marL="0" indent="0">
              <a:buNone/>
            </a:pPr>
            <a:r>
              <a:rPr lang="en-US" dirty="0"/>
              <a:t>      &lt;configuration&gt;&lt;/configuration&gt;</a:t>
            </a:r>
          </a:p>
          <a:p>
            <a:pPr marL="0" indent="0">
              <a:buNone/>
            </a:pPr>
            <a:r>
              <a:rPr lang="en-US" dirty="0"/>
              <a:t>    &lt;/server&gt;</a:t>
            </a:r>
          </a:p>
          <a:p>
            <a:pPr marL="0" indent="0">
              <a:buNone/>
            </a:pP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383278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85000" lnSpcReduction="20000"/>
          </a:bodyPr>
          <a:lstStyle/>
          <a:p>
            <a:pPr marL="0" indent="0">
              <a:buNone/>
            </a:pPr>
            <a:r>
              <a:rPr lang="en-US" dirty="0"/>
              <a:t>  &lt;server&gt;</a:t>
            </a:r>
          </a:p>
          <a:p>
            <a:pPr marL="0" indent="0">
              <a:buNone/>
            </a:pPr>
            <a:r>
              <a:rPr lang="en-US" dirty="0"/>
              <a:t>      &lt;id&gt;server_repo_java_code_geeks_2&lt;/id&gt;</a:t>
            </a:r>
          </a:p>
          <a:p>
            <a:pPr marL="0" indent="0">
              <a:buNone/>
            </a:pPr>
            <a:r>
              <a:rPr lang="en-US" dirty="0"/>
              <a:t>      &lt;username&gt;</a:t>
            </a:r>
            <a:r>
              <a:rPr lang="en-US" dirty="0" err="1"/>
              <a:t>steve</a:t>
            </a:r>
            <a:r>
              <a:rPr lang="en-US" dirty="0"/>
              <a:t>&lt;/username&gt;</a:t>
            </a:r>
          </a:p>
          <a:p>
            <a:pPr marL="0" indent="0">
              <a:buNone/>
            </a:pPr>
            <a:r>
              <a:rPr lang="en-US" dirty="0"/>
              <a:t>      &lt;password&gt;</a:t>
            </a:r>
            <a:r>
              <a:rPr lang="en-US" dirty="0" err="1"/>
              <a:t>steve_password</a:t>
            </a:r>
            <a:r>
              <a:rPr lang="en-US" dirty="0"/>
              <a:t>&lt;/password&gt;</a:t>
            </a:r>
          </a:p>
          <a:p>
            <a:pPr marL="0" indent="0">
              <a:buNone/>
            </a:pPr>
            <a:r>
              <a:rPr lang="en-US" dirty="0"/>
              <a:t>      &lt;</a:t>
            </a:r>
            <a:r>
              <a:rPr lang="en-US" dirty="0" err="1"/>
              <a:t>privateKey</a:t>
            </a:r>
            <a:r>
              <a:rPr lang="en-US" dirty="0"/>
              <a:t>&gt;${</a:t>
            </a:r>
            <a:r>
              <a:rPr lang="en-US" dirty="0" err="1"/>
              <a:t>user.home</a:t>
            </a:r>
            <a:r>
              <a:rPr lang="en-US" dirty="0"/>
              <a:t>}/.</a:t>
            </a:r>
            <a:r>
              <a:rPr lang="en-US" dirty="0" err="1"/>
              <a:t>ssh</a:t>
            </a:r>
            <a:r>
              <a:rPr lang="en-US" dirty="0"/>
              <a:t>/</a:t>
            </a:r>
            <a:r>
              <a:rPr lang="en-US" dirty="0" err="1"/>
              <a:t>id_dsa</a:t>
            </a:r>
            <a:r>
              <a:rPr lang="en-US" dirty="0"/>
              <a:t>&lt;/</a:t>
            </a:r>
            <a:r>
              <a:rPr lang="en-US" dirty="0" err="1"/>
              <a:t>privateKey</a:t>
            </a:r>
            <a:r>
              <a:rPr lang="en-US" dirty="0"/>
              <a:t>&gt;</a:t>
            </a:r>
          </a:p>
          <a:p>
            <a:pPr marL="0" indent="0">
              <a:buNone/>
            </a:pPr>
            <a:r>
              <a:rPr lang="en-US" dirty="0"/>
              <a:t>      &lt;passphrase&gt;</a:t>
            </a:r>
            <a:r>
              <a:rPr lang="en-US" dirty="0" err="1"/>
              <a:t>steve_passphrase</a:t>
            </a:r>
            <a:r>
              <a:rPr lang="en-US" dirty="0"/>
              <a:t>&lt;/passphrase&gt;</a:t>
            </a:r>
          </a:p>
          <a:p>
            <a:pPr marL="0" indent="0">
              <a:buNone/>
            </a:pPr>
            <a:r>
              <a:rPr lang="en-US" dirty="0"/>
              <a:t>      &lt;</a:t>
            </a:r>
            <a:r>
              <a:rPr lang="en-US" dirty="0" err="1"/>
              <a:t>filePermissions</a:t>
            </a:r>
            <a:r>
              <a:rPr lang="en-US" dirty="0"/>
              <a:t>&gt;664&lt;/</a:t>
            </a:r>
            <a:r>
              <a:rPr lang="en-US" dirty="0" err="1"/>
              <a:t>filePermissions</a:t>
            </a:r>
            <a:r>
              <a:rPr lang="en-US" dirty="0"/>
              <a:t>&gt;</a:t>
            </a:r>
          </a:p>
          <a:p>
            <a:pPr marL="0" indent="0">
              <a:buNone/>
            </a:pPr>
            <a:r>
              <a:rPr lang="en-US" dirty="0"/>
              <a:t>      &lt;</a:t>
            </a:r>
            <a:r>
              <a:rPr lang="en-US" dirty="0" err="1"/>
              <a:t>directoryPermissions</a:t>
            </a:r>
            <a:r>
              <a:rPr lang="en-US" dirty="0"/>
              <a:t>&gt;775&lt;/</a:t>
            </a:r>
            <a:r>
              <a:rPr lang="en-US" dirty="0" err="1"/>
              <a:t>directoryPermissions</a:t>
            </a:r>
            <a:r>
              <a:rPr lang="en-US" dirty="0"/>
              <a:t>&gt;</a:t>
            </a:r>
          </a:p>
          <a:p>
            <a:pPr marL="0" indent="0">
              <a:buNone/>
            </a:pPr>
            <a:r>
              <a:rPr lang="en-US" dirty="0"/>
              <a:t>      &lt;configuration&gt;&lt;/configuration&gt;</a:t>
            </a:r>
          </a:p>
          <a:p>
            <a:pPr marL="0" indent="0">
              <a:buNone/>
            </a:pPr>
            <a:r>
              <a:rPr lang="en-US" dirty="0"/>
              <a:t>    &lt;/server&gt;</a:t>
            </a:r>
          </a:p>
          <a:p>
            <a:pPr marL="0" indent="0">
              <a:buNone/>
            </a:pPr>
            <a:r>
              <a:rPr lang="en-US" dirty="0"/>
              <a:t>  &lt;/servers&gt;</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39630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55000" lnSpcReduction="20000"/>
          </a:bodyPr>
          <a:lstStyle/>
          <a:p>
            <a:pPr marL="0" indent="0" fontAlgn="base">
              <a:buNone/>
            </a:pPr>
            <a:r>
              <a:rPr lang="en-IN" sz="3300" b="1" dirty="0">
                <a:solidFill>
                  <a:srgbClr val="FF0000"/>
                </a:solidFill>
              </a:rPr>
              <a:t> Mirrors</a:t>
            </a:r>
          </a:p>
          <a:p>
            <a:pPr marL="0" indent="0">
              <a:buNone/>
            </a:pPr>
            <a:r>
              <a:rPr lang="en-IN" dirty="0"/>
              <a:t>&lt;mirrors&gt;</a:t>
            </a:r>
          </a:p>
          <a:p>
            <a:pPr marL="0" indent="0">
              <a:buNone/>
            </a:pPr>
            <a:r>
              <a:rPr lang="en-IN" dirty="0"/>
              <a:t>    &lt;mirror&gt;</a:t>
            </a:r>
          </a:p>
          <a:p>
            <a:pPr marL="0" indent="0">
              <a:buNone/>
            </a:pPr>
            <a:r>
              <a:rPr lang="en-IN" dirty="0"/>
              <a:t>      &lt;id&gt;</a:t>
            </a:r>
            <a:r>
              <a:rPr lang="en-IN" dirty="0" err="1"/>
              <a:t>centralmirror</a:t>
            </a:r>
            <a:r>
              <a:rPr lang="en-IN" dirty="0"/>
              <a:t>&lt;/id&gt;</a:t>
            </a:r>
          </a:p>
          <a:p>
            <a:pPr marL="0" indent="0">
              <a:buNone/>
            </a:pPr>
            <a:r>
              <a:rPr lang="en-IN" dirty="0"/>
              <a:t>      &lt;name&gt;Apache maven central mirror Spain&lt;/name&gt;</a:t>
            </a:r>
          </a:p>
          <a:p>
            <a:pPr marL="0" indent="0">
              <a:buNone/>
            </a:pPr>
            <a:r>
              <a:rPr lang="en-IN" dirty="0"/>
              <a:t>      &lt;</a:t>
            </a:r>
            <a:r>
              <a:rPr lang="en-IN" dirty="0" err="1"/>
              <a:t>url</a:t>
            </a:r>
            <a:r>
              <a:rPr lang="en-IN" dirty="0"/>
              <a:t>&gt;http://downloads.centralmirror.com/public/maven&lt;/url&gt;</a:t>
            </a:r>
          </a:p>
          <a:p>
            <a:pPr marL="0" indent="0">
              <a:buNone/>
            </a:pPr>
            <a:r>
              <a:rPr lang="en-IN" dirty="0"/>
              <a:t>      &lt;</a:t>
            </a:r>
            <a:r>
              <a:rPr lang="en-IN" dirty="0" err="1"/>
              <a:t>mirrorOf</a:t>
            </a:r>
            <a:r>
              <a:rPr lang="en-IN" dirty="0"/>
              <a:t>&gt;</a:t>
            </a:r>
            <a:r>
              <a:rPr lang="en-IN" dirty="0" err="1"/>
              <a:t>maven_central</a:t>
            </a:r>
            <a:r>
              <a:rPr lang="en-IN" dirty="0"/>
              <a:t>&lt;/</a:t>
            </a:r>
            <a:r>
              <a:rPr lang="en-IN" dirty="0" err="1"/>
              <a:t>mirrorOf</a:t>
            </a:r>
            <a:r>
              <a:rPr lang="en-IN" dirty="0"/>
              <a:t>&gt;</a:t>
            </a:r>
          </a:p>
          <a:p>
            <a:pPr marL="0" indent="0">
              <a:buNone/>
            </a:pPr>
            <a:r>
              <a:rPr lang="en-IN" dirty="0"/>
              <a:t>    &lt;/mirror&gt;</a:t>
            </a:r>
          </a:p>
          <a:p>
            <a:pPr marL="0" indent="0">
              <a:buNone/>
            </a:pPr>
            <a:r>
              <a:rPr lang="en-IN" dirty="0"/>
              <a:t>    &lt;mirror&gt;</a:t>
            </a:r>
          </a:p>
          <a:p>
            <a:pPr marL="0" indent="0">
              <a:buNone/>
            </a:pPr>
            <a:r>
              <a:rPr lang="en-IN" dirty="0"/>
              <a:t>      &lt;id&gt;</a:t>
            </a:r>
            <a:r>
              <a:rPr lang="en-IN" dirty="0" err="1"/>
              <a:t>jcg_mirror</a:t>
            </a:r>
            <a:r>
              <a:rPr lang="en-IN" dirty="0"/>
              <a:t>&lt;/id&gt;</a:t>
            </a:r>
          </a:p>
          <a:p>
            <a:pPr marL="0" indent="0">
              <a:buNone/>
            </a:pPr>
            <a:r>
              <a:rPr lang="en-IN" dirty="0"/>
              <a:t>      &lt;name&gt;Java Code </a:t>
            </a:r>
            <a:r>
              <a:rPr lang="en-IN" dirty="0" err="1"/>
              <a:t>Gueeks</a:t>
            </a:r>
            <a:r>
              <a:rPr lang="en-IN" dirty="0"/>
              <a:t> Mirror Spain&lt;/name&gt;</a:t>
            </a:r>
          </a:p>
          <a:p>
            <a:pPr marL="0" indent="0">
              <a:buNone/>
            </a:pPr>
            <a:r>
              <a:rPr lang="en-IN" dirty="0"/>
              <a:t>      &lt;</a:t>
            </a:r>
            <a:r>
              <a:rPr lang="en-IN" dirty="0" err="1"/>
              <a:t>url</a:t>
            </a:r>
            <a:r>
              <a:rPr lang="en-IN" dirty="0"/>
              <a:t>&gt;http://downloads.jcgmirror.com/public/jcg&lt;/url&gt;</a:t>
            </a:r>
          </a:p>
          <a:p>
            <a:pPr marL="0" indent="0">
              <a:buNone/>
            </a:pPr>
            <a:r>
              <a:rPr lang="en-IN" dirty="0"/>
              <a:t>      &lt;</a:t>
            </a:r>
            <a:r>
              <a:rPr lang="en-IN" dirty="0" err="1"/>
              <a:t>mirrorOf</a:t>
            </a:r>
            <a:r>
              <a:rPr lang="en-IN" dirty="0"/>
              <a:t>&gt;</a:t>
            </a:r>
            <a:r>
              <a:rPr lang="en-IN" dirty="0" err="1"/>
              <a:t>javacodegeeks_repo</a:t>
            </a:r>
            <a:r>
              <a:rPr lang="en-IN" dirty="0"/>
              <a:t>&lt;/</a:t>
            </a:r>
            <a:r>
              <a:rPr lang="en-IN" dirty="0" err="1"/>
              <a:t>mirrorOf</a:t>
            </a:r>
            <a:r>
              <a:rPr lang="en-IN" dirty="0"/>
              <a:t>&gt;</a:t>
            </a:r>
          </a:p>
          <a:p>
            <a:pPr marL="0" indent="0">
              <a:buNone/>
            </a:pPr>
            <a:r>
              <a:rPr lang="en-IN" dirty="0"/>
              <a:t>    &lt;/mirror&gt;</a:t>
            </a:r>
          </a:p>
          <a:p>
            <a:pPr marL="0" indent="0">
              <a:buNone/>
            </a:pPr>
            <a:r>
              <a:rPr lang="en-IN" dirty="0"/>
              <a:t>  &lt;/mirrors&gt;</a:t>
            </a:r>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401517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55000" lnSpcReduction="20000"/>
          </a:bodyPr>
          <a:lstStyle/>
          <a:p>
            <a:pPr marL="0" indent="0" fontAlgn="base">
              <a:buNone/>
            </a:pPr>
            <a:r>
              <a:rPr lang="en-IN" sz="3300" b="1" dirty="0">
                <a:solidFill>
                  <a:srgbClr val="FF0000"/>
                </a:solidFill>
              </a:rPr>
              <a:t>Proxies  </a:t>
            </a:r>
          </a:p>
          <a:p>
            <a:pPr marL="0" indent="0" fontAlgn="base">
              <a:buNone/>
            </a:pPr>
            <a:r>
              <a:rPr lang="en-IN" sz="3300" b="1" dirty="0"/>
              <a:t>&lt;proxies&gt;</a:t>
            </a:r>
          </a:p>
          <a:p>
            <a:pPr marL="0" indent="0" fontAlgn="base">
              <a:buNone/>
            </a:pPr>
            <a:r>
              <a:rPr lang="en-IN" sz="3300" b="1" dirty="0"/>
              <a:t>    &lt;proxy&gt;</a:t>
            </a:r>
          </a:p>
          <a:p>
            <a:pPr marL="0" indent="0" fontAlgn="base">
              <a:buNone/>
            </a:pPr>
            <a:r>
              <a:rPr lang="en-IN" sz="3300" b="1" dirty="0"/>
              <a:t>      &lt;id&gt;</a:t>
            </a:r>
            <a:r>
              <a:rPr lang="en-IN" sz="3300" b="1" dirty="0" err="1"/>
              <a:t>jcg_proxy</a:t>
            </a:r>
            <a:r>
              <a:rPr lang="en-IN" sz="3300" b="1" dirty="0"/>
              <a:t>&lt;/id&gt;</a:t>
            </a:r>
          </a:p>
          <a:p>
            <a:pPr marL="0" indent="0" fontAlgn="base">
              <a:buNone/>
            </a:pPr>
            <a:r>
              <a:rPr lang="en-IN" sz="3300" b="1" dirty="0"/>
              <a:t>      &lt;active&gt;true&lt;/active&gt;</a:t>
            </a:r>
          </a:p>
          <a:p>
            <a:pPr marL="0" indent="0" fontAlgn="base">
              <a:buNone/>
            </a:pPr>
            <a:r>
              <a:rPr lang="en-IN" sz="3300" b="1" dirty="0"/>
              <a:t>      &lt;protocol&gt;http&lt;/protocol&gt;</a:t>
            </a:r>
          </a:p>
          <a:p>
            <a:pPr marL="0" indent="0" fontAlgn="base">
              <a:buNone/>
            </a:pPr>
            <a:r>
              <a:rPr lang="en-IN" sz="3300" b="1" dirty="0"/>
              <a:t>      &lt;host&gt;proxy.javacodegueeks.com&lt;/host&gt;</a:t>
            </a:r>
          </a:p>
          <a:p>
            <a:pPr marL="0" indent="0" fontAlgn="base">
              <a:buNone/>
            </a:pPr>
            <a:r>
              <a:rPr lang="en-IN" sz="3300" b="1" dirty="0"/>
              <a:t>      &lt;port&gt;9000&lt;/port&gt;</a:t>
            </a:r>
          </a:p>
          <a:p>
            <a:pPr marL="0" indent="0" fontAlgn="base">
              <a:buNone/>
            </a:pPr>
            <a:r>
              <a:rPr lang="en-IN" sz="3300" b="1" dirty="0"/>
              <a:t>      &lt;username&gt;</a:t>
            </a:r>
            <a:r>
              <a:rPr lang="en-IN" sz="3300" b="1" dirty="0" err="1"/>
              <a:t>proxy_user</a:t>
            </a:r>
            <a:r>
              <a:rPr lang="en-IN" sz="3300" b="1" dirty="0"/>
              <a:t>&lt;/username&gt;</a:t>
            </a:r>
          </a:p>
          <a:p>
            <a:pPr marL="0" indent="0" fontAlgn="base">
              <a:buNone/>
            </a:pPr>
            <a:r>
              <a:rPr lang="en-IN" sz="3300" b="1" dirty="0"/>
              <a:t>      &lt;password&gt;</a:t>
            </a:r>
            <a:r>
              <a:rPr lang="en-IN" sz="3300" b="1" dirty="0" err="1"/>
              <a:t>user_password</a:t>
            </a:r>
            <a:r>
              <a:rPr lang="en-IN" sz="3300" b="1" dirty="0"/>
              <a:t>&lt;/password&gt;</a:t>
            </a:r>
          </a:p>
          <a:p>
            <a:pPr marL="0" indent="0" fontAlgn="base">
              <a:buNone/>
            </a:pPr>
            <a:r>
              <a:rPr lang="en-IN" sz="3300" b="1" dirty="0"/>
              <a:t>      &lt;</a:t>
            </a:r>
            <a:r>
              <a:rPr lang="en-IN" sz="3300" b="1" dirty="0" err="1"/>
              <a:t>nonProxyHosts</a:t>
            </a:r>
            <a:r>
              <a:rPr lang="en-IN" sz="3300" b="1" dirty="0"/>
              <a:t>&gt;*.google.com|javacodegueeks.com&lt;/</a:t>
            </a:r>
            <a:r>
              <a:rPr lang="en-IN" sz="3300" b="1" dirty="0" err="1"/>
              <a:t>nonProxyHosts</a:t>
            </a:r>
            <a:r>
              <a:rPr lang="en-IN" sz="3300" b="1" dirty="0"/>
              <a:t>&gt;</a:t>
            </a:r>
          </a:p>
          <a:p>
            <a:pPr marL="0" indent="0" fontAlgn="base">
              <a:buNone/>
            </a:pPr>
            <a:r>
              <a:rPr lang="en-IN" sz="3300" b="1" dirty="0"/>
              <a:t>    &lt;/proxy&gt;</a:t>
            </a:r>
          </a:p>
          <a:p>
            <a:pPr marL="0" indent="0" fontAlgn="base">
              <a:buNone/>
            </a:pPr>
            <a:r>
              <a:rPr lang="en-IN" sz="3300" b="1" dirty="0"/>
              <a:t>  &lt;/proxies&gt;</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274371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55000" lnSpcReduction="20000"/>
          </a:bodyPr>
          <a:lstStyle/>
          <a:p>
            <a:pPr marL="0" indent="0" fontAlgn="base">
              <a:buNone/>
            </a:pPr>
            <a:r>
              <a:rPr lang="en-IN" sz="3300" b="1" dirty="0">
                <a:solidFill>
                  <a:srgbClr val="FF0000"/>
                </a:solidFill>
              </a:rPr>
              <a:t>Profiles</a:t>
            </a:r>
          </a:p>
          <a:p>
            <a:pPr marL="0" indent="0" fontAlgn="base">
              <a:buNone/>
            </a:pPr>
            <a:r>
              <a:rPr lang="en-IN" sz="3300" b="1" dirty="0"/>
              <a:t> &lt;profiles&gt;</a:t>
            </a:r>
          </a:p>
          <a:p>
            <a:pPr marL="0" indent="0" fontAlgn="base">
              <a:buNone/>
            </a:pPr>
            <a:r>
              <a:rPr lang="en-IN" sz="3300" b="1" dirty="0"/>
              <a:t>    &lt;profile&gt;</a:t>
            </a:r>
          </a:p>
          <a:p>
            <a:pPr marL="0" indent="0" fontAlgn="base">
              <a:buNone/>
            </a:pPr>
            <a:r>
              <a:rPr lang="en-IN" sz="3300" b="1" dirty="0"/>
              <a:t>      &lt;id&gt;test&lt;/id&gt;</a:t>
            </a:r>
          </a:p>
          <a:p>
            <a:pPr marL="0" indent="0" fontAlgn="base">
              <a:buNone/>
            </a:pPr>
            <a:r>
              <a:rPr lang="en-IN" sz="3300" b="1" dirty="0"/>
              <a:t>      &lt;activation&gt;</a:t>
            </a:r>
          </a:p>
          <a:p>
            <a:pPr marL="0" indent="0" fontAlgn="base">
              <a:buNone/>
            </a:pPr>
            <a:r>
              <a:rPr lang="en-IN" sz="3300" b="1" dirty="0"/>
              <a:t>        &lt;</a:t>
            </a:r>
            <a:r>
              <a:rPr lang="en-IN" sz="3300" b="1" dirty="0" err="1"/>
              <a:t>activeByDefault</a:t>
            </a:r>
            <a:r>
              <a:rPr lang="en-IN" sz="3300" b="1" dirty="0"/>
              <a:t>&gt;false&lt;/</a:t>
            </a:r>
            <a:r>
              <a:rPr lang="en-IN" sz="3300" b="1" dirty="0" err="1"/>
              <a:t>activeByDefault</a:t>
            </a:r>
            <a:r>
              <a:rPr lang="en-IN" sz="3300" b="1" dirty="0"/>
              <a:t>&gt;</a:t>
            </a:r>
          </a:p>
          <a:p>
            <a:pPr marL="0" indent="0" fontAlgn="base">
              <a:buNone/>
            </a:pPr>
            <a:r>
              <a:rPr lang="en-IN" sz="3300" b="1" dirty="0"/>
              <a:t>        &lt;</a:t>
            </a:r>
            <a:r>
              <a:rPr lang="en-IN" sz="3300" b="1" dirty="0" err="1"/>
              <a:t>jdk</a:t>
            </a:r>
            <a:r>
              <a:rPr lang="en-IN" sz="3300" b="1" dirty="0"/>
              <a:t>&gt;1.6&lt;/</a:t>
            </a:r>
            <a:r>
              <a:rPr lang="en-IN" sz="3300" b="1" dirty="0" err="1"/>
              <a:t>jdk</a:t>
            </a:r>
            <a:r>
              <a:rPr lang="en-IN" sz="3300" b="1" dirty="0"/>
              <a:t>&gt;</a:t>
            </a:r>
          </a:p>
          <a:p>
            <a:pPr marL="0" indent="0" fontAlgn="base">
              <a:buNone/>
            </a:pPr>
            <a:r>
              <a:rPr lang="en-IN" sz="3300" b="1" dirty="0"/>
              <a:t>        &lt;</a:t>
            </a:r>
            <a:r>
              <a:rPr lang="en-IN" sz="3300" b="1" dirty="0" err="1"/>
              <a:t>os</a:t>
            </a:r>
            <a:r>
              <a:rPr lang="en-IN" sz="3300" b="1" dirty="0"/>
              <a:t>&gt;</a:t>
            </a:r>
          </a:p>
          <a:p>
            <a:pPr marL="0" indent="0" fontAlgn="base">
              <a:buNone/>
            </a:pPr>
            <a:r>
              <a:rPr lang="en-IN" sz="3300" b="1" dirty="0"/>
              <a:t>          &lt;name&gt;Windows XP&lt;/name&gt;</a:t>
            </a:r>
          </a:p>
          <a:p>
            <a:pPr marL="0" indent="0" fontAlgn="base">
              <a:buNone/>
            </a:pPr>
            <a:r>
              <a:rPr lang="en-IN" sz="3300" b="1" dirty="0"/>
              <a:t>          &lt;family&gt;Windows&lt;/family&gt;</a:t>
            </a:r>
          </a:p>
          <a:p>
            <a:pPr marL="0" indent="0" fontAlgn="base">
              <a:buNone/>
            </a:pPr>
            <a:r>
              <a:rPr lang="en-IN" sz="3300" b="1" dirty="0"/>
              <a:t>          &lt;arch&gt;x86&lt;/arch&gt;</a:t>
            </a:r>
          </a:p>
          <a:p>
            <a:pPr marL="0" indent="0" fontAlgn="base">
              <a:buNone/>
            </a:pPr>
            <a:r>
              <a:rPr lang="en-IN" sz="3300" b="1" dirty="0"/>
              <a:t>          &lt;version&gt;5.1.3200&lt;/version&gt;</a:t>
            </a:r>
          </a:p>
          <a:p>
            <a:pPr marL="0" indent="0" fontAlgn="base">
              <a:buNone/>
            </a:pPr>
            <a:r>
              <a:rPr lang="en-IN" sz="3300" b="1" dirty="0"/>
              <a:t>        &lt;/</a:t>
            </a:r>
            <a:r>
              <a:rPr lang="en-IN" sz="3300" b="1" dirty="0" err="1"/>
              <a:t>os</a:t>
            </a:r>
            <a:r>
              <a:rPr lang="en-IN" sz="3300" b="1" dirty="0"/>
              <a:t>&gt;</a:t>
            </a:r>
          </a:p>
          <a:p>
            <a:pPr marL="0" indent="0" fontAlgn="base">
              <a:buNone/>
            </a:pP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507690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a:xfrm>
            <a:off x="457201" y="1381125"/>
            <a:ext cx="8228012" cy="5108452"/>
          </a:xfrm>
        </p:spPr>
        <p:txBody>
          <a:bodyPr>
            <a:normAutofit fontScale="40000" lnSpcReduction="20000"/>
          </a:bodyPr>
          <a:lstStyle/>
          <a:p>
            <a:pPr marL="0" indent="0" fontAlgn="base">
              <a:buNone/>
            </a:pPr>
            <a:r>
              <a:rPr lang="en-IN" sz="3300" b="1" dirty="0">
                <a:solidFill>
                  <a:srgbClr val="FF0000"/>
                </a:solidFill>
              </a:rPr>
              <a:t>Profiles</a:t>
            </a:r>
          </a:p>
          <a:p>
            <a:pPr marL="0" indent="0" fontAlgn="base">
              <a:buNone/>
            </a:pPr>
            <a:r>
              <a:rPr lang="en-IN" sz="3300" b="1" dirty="0"/>
              <a:t> &lt;property&gt;</a:t>
            </a:r>
          </a:p>
          <a:p>
            <a:pPr marL="0" indent="0" fontAlgn="base">
              <a:buNone/>
            </a:pPr>
            <a:r>
              <a:rPr lang="en-IN" sz="3300" b="1" dirty="0"/>
              <a:t>          &lt;name&gt;</a:t>
            </a:r>
            <a:r>
              <a:rPr lang="en-IN" sz="3300" b="1" dirty="0" err="1"/>
              <a:t>mavenVersion</a:t>
            </a:r>
            <a:r>
              <a:rPr lang="en-IN" sz="3300" b="1" dirty="0"/>
              <a:t>&lt;/name&gt;</a:t>
            </a:r>
          </a:p>
          <a:p>
            <a:pPr marL="0" indent="0" fontAlgn="base">
              <a:buNone/>
            </a:pPr>
            <a:r>
              <a:rPr lang="en-IN" sz="3300" b="1" dirty="0"/>
              <a:t>          &lt;value&gt;3.0.3&lt;/value&gt;</a:t>
            </a:r>
          </a:p>
          <a:p>
            <a:pPr marL="0" indent="0" fontAlgn="base">
              <a:buNone/>
            </a:pPr>
            <a:r>
              <a:rPr lang="en-IN" sz="3300" b="1" dirty="0"/>
              <a:t>        &lt;/property&gt;</a:t>
            </a:r>
          </a:p>
          <a:p>
            <a:pPr marL="0" indent="0" fontAlgn="base">
              <a:buNone/>
            </a:pPr>
            <a:r>
              <a:rPr lang="en-IN" sz="3300" b="1" dirty="0"/>
              <a:t>        &lt;file&gt;</a:t>
            </a:r>
          </a:p>
          <a:p>
            <a:pPr marL="0" indent="0" fontAlgn="base">
              <a:buNone/>
            </a:pPr>
            <a:r>
              <a:rPr lang="en-IN" sz="3300" b="1" dirty="0"/>
              <a:t>          &lt;exists&gt;${</a:t>
            </a:r>
            <a:r>
              <a:rPr lang="en-IN" sz="3300" b="1" dirty="0" err="1"/>
              <a:t>basedir</a:t>
            </a:r>
            <a:r>
              <a:rPr lang="en-IN" sz="3300" b="1" dirty="0"/>
              <a:t>}/</a:t>
            </a:r>
            <a:r>
              <a:rPr lang="en-IN" sz="3300" b="1" dirty="0" err="1"/>
              <a:t>windows.properties</a:t>
            </a:r>
            <a:r>
              <a:rPr lang="en-IN" sz="3300" b="1" dirty="0"/>
              <a:t>&lt;/exists&gt;</a:t>
            </a:r>
          </a:p>
          <a:p>
            <a:pPr marL="0" indent="0" fontAlgn="base">
              <a:buNone/>
            </a:pPr>
            <a:r>
              <a:rPr lang="en-IN" sz="3300" b="1" dirty="0"/>
              <a:t>          &lt;missing&gt;${</a:t>
            </a:r>
            <a:r>
              <a:rPr lang="en-IN" sz="3300" b="1" dirty="0" err="1"/>
              <a:t>basedir</a:t>
            </a:r>
            <a:r>
              <a:rPr lang="en-IN" sz="3300" b="1" dirty="0"/>
              <a:t>}/</a:t>
            </a:r>
            <a:r>
              <a:rPr lang="en-IN" sz="3300" b="1" dirty="0" err="1"/>
              <a:t>windows_endpoints.properties</a:t>
            </a:r>
            <a:r>
              <a:rPr lang="en-IN" sz="3300" b="1" dirty="0"/>
              <a:t>&lt;/missing&gt;</a:t>
            </a:r>
          </a:p>
          <a:p>
            <a:pPr marL="0" indent="0" fontAlgn="base">
              <a:buNone/>
            </a:pPr>
            <a:r>
              <a:rPr lang="en-IN" sz="3300" b="1" dirty="0"/>
              <a:t>        &lt;/file&gt;</a:t>
            </a:r>
          </a:p>
          <a:p>
            <a:pPr marL="0" indent="0" fontAlgn="base">
              <a:buNone/>
            </a:pPr>
            <a:r>
              <a:rPr lang="en-IN" sz="3300" b="1" dirty="0"/>
              <a:t>      &lt;/activation&gt;</a:t>
            </a:r>
          </a:p>
          <a:p>
            <a:pPr marL="0" indent="0" fontAlgn="base">
              <a:buNone/>
            </a:pPr>
            <a:r>
              <a:rPr lang="en-IN" sz="3300" b="1" dirty="0"/>
              <a:t>       </a:t>
            </a:r>
          </a:p>
          <a:p>
            <a:pPr marL="0" indent="0" fontAlgn="base">
              <a:buNone/>
            </a:pPr>
            <a:r>
              <a:rPr lang="en-IN" sz="3300" b="1" dirty="0"/>
              <a:t>      &lt;properties&gt;</a:t>
            </a:r>
          </a:p>
          <a:p>
            <a:pPr marL="0" indent="0" fontAlgn="base">
              <a:buNone/>
            </a:pPr>
            <a:r>
              <a:rPr lang="en-IN" sz="3300" b="1" dirty="0"/>
              <a:t>        &lt;</a:t>
            </a:r>
            <a:r>
              <a:rPr lang="en-IN" sz="3300" b="1" dirty="0" err="1"/>
              <a:t>user.project</a:t>
            </a:r>
            <a:r>
              <a:rPr lang="en-IN" sz="3300" b="1" dirty="0"/>
              <a:t>&gt;${</a:t>
            </a:r>
            <a:r>
              <a:rPr lang="en-IN" sz="3300" b="1" dirty="0" err="1"/>
              <a:t>user.home</a:t>
            </a:r>
            <a:r>
              <a:rPr lang="en-IN" sz="3300" b="1" dirty="0"/>
              <a:t>}/your-project&lt;/</a:t>
            </a:r>
            <a:r>
              <a:rPr lang="en-IN" sz="3300" b="1" dirty="0" err="1"/>
              <a:t>user.project</a:t>
            </a:r>
            <a:r>
              <a:rPr lang="en-IN" sz="3300" b="1" dirty="0"/>
              <a:t>&gt;</a:t>
            </a:r>
          </a:p>
          <a:p>
            <a:pPr marL="0" indent="0" fontAlgn="base">
              <a:buNone/>
            </a:pPr>
            <a:r>
              <a:rPr lang="en-IN" sz="3300" b="1" dirty="0"/>
              <a:t>        &lt;</a:t>
            </a:r>
            <a:r>
              <a:rPr lang="en-IN" sz="3300" b="1" dirty="0" err="1"/>
              <a:t>system.jks</a:t>
            </a:r>
            <a:r>
              <a:rPr lang="en-IN" sz="3300" b="1" dirty="0"/>
              <a:t>&gt;${</a:t>
            </a:r>
            <a:r>
              <a:rPr lang="en-IN" sz="3300" b="1" dirty="0" err="1"/>
              <a:t>user.home</a:t>
            </a:r>
            <a:r>
              <a:rPr lang="en-IN" sz="3300" b="1" dirty="0"/>
              <a:t>}/</a:t>
            </a:r>
            <a:r>
              <a:rPr lang="en-IN" sz="3300" b="1" dirty="0" err="1"/>
              <a:t>your_jks_store</a:t>
            </a:r>
            <a:r>
              <a:rPr lang="en-IN" sz="3300" b="1" dirty="0"/>
              <a:t>&lt;/</a:t>
            </a:r>
            <a:r>
              <a:rPr lang="en-IN" sz="3300" b="1" dirty="0" err="1"/>
              <a:t>system.jks</a:t>
            </a:r>
            <a:r>
              <a:rPr lang="en-IN" sz="3300" b="1" dirty="0"/>
              <a:t>&gt;</a:t>
            </a:r>
          </a:p>
          <a:p>
            <a:pPr marL="0" indent="0" fontAlgn="base">
              <a:buNone/>
            </a:pPr>
            <a:r>
              <a:rPr lang="en-IN" sz="3300" b="1" dirty="0"/>
              <a:t>      &lt;/properties&gt; </a:t>
            </a:r>
          </a:p>
          <a:p>
            <a:pPr marL="0" indent="0" fontAlgn="base">
              <a:buNone/>
            </a:pPr>
            <a:r>
              <a:rPr lang="en-IN" sz="3300" b="1" dirty="0"/>
              <a:t>      </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365400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a:xfrm>
            <a:off x="457201" y="1381125"/>
            <a:ext cx="8228012" cy="5108452"/>
          </a:xfrm>
        </p:spPr>
        <p:txBody>
          <a:bodyPr>
            <a:normAutofit fontScale="47500" lnSpcReduction="20000"/>
          </a:bodyPr>
          <a:lstStyle/>
          <a:p>
            <a:pPr marL="0" indent="0" fontAlgn="base">
              <a:buNone/>
            </a:pPr>
            <a:r>
              <a:rPr lang="en-IN" sz="3300" b="1" dirty="0">
                <a:solidFill>
                  <a:srgbClr val="FF0000"/>
                </a:solidFill>
              </a:rPr>
              <a:t>Profiles</a:t>
            </a:r>
          </a:p>
          <a:p>
            <a:pPr marL="0" indent="0" fontAlgn="base">
              <a:buNone/>
            </a:pPr>
            <a:r>
              <a:rPr lang="en-IN" sz="3300" b="1" dirty="0"/>
              <a:t>&lt;repositories&gt;</a:t>
            </a:r>
          </a:p>
          <a:p>
            <a:pPr marL="0" indent="0" fontAlgn="base">
              <a:buNone/>
            </a:pPr>
            <a:r>
              <a:rPr lang="en-IN" sz="3300" b="1" dirty="0"/>
              <a:t>        &lt;repository&gt;</a:t>
            </a:r>
          </a:p>
          <a:p>
            <a:pPr marL="0" indent="0" fontAlgn="base">
              <a:buNone/>
            </a:pPr>
            <a:r>
              <a:rPr lang="en-IN" sz="3300" b="1" dirty="0"/>
              <a:t>          &lt;id&gt;</a:t>
            </a:r>
            <a:r>
              <a:rPr lang="en-IN" sz="3300" b="1" dirty="0" err="1"/>
              <a:t>codehausSnapshots</a:t>
            </a:r>
            <a:r>
              <a:rPr lang="en-IN" sz="3300" b="1" dirty="0"/>
              <a:t>&lt;/id&gt;</a:t>
            </a:r>
          </a:p>
          <a:p>
            <a:pPr marL="0" indent="0" fontAlgn="base">
              <a:buNone/>
            </a:pPr>
            <a:r>
              <a:rPr lang="en-IN" sz="3300" b="1" dirty="0"/>
              <a:t>          &lt;name&gt;</a:t>
            </a:r>
            <a:r>
              <a:rPr lang="en-IN" sz="3300" b="1" dirty="0" err="1"/>
              <a:t>Codehaus</a:t>
            </a:r>
            <a:r>
              <a:rPr lang="en-IN" sz="3300" b="1" dirty="0"/>
              <a:t> Snapshots&lt;/name&gt;</a:t>
            </a:r>
          </a:p>
          <a:p>
            <a:pPr marL="0" indent="0" fontAlgn="base">
              <a:buNone/>
            </a:pPr>
            <a:r>
              <a:rPr lang="en-IN" sz="3300" b="1" dirty="0"/>
              <a:t>          &lt;releases&gt;</a:t>
            </a:r>
          </a:p>
          <a:p>
            <a:pPr marL="0" indent="0" fontAlgn="base">
              <a:buNone/>
            </a:pPr>
            <a:r>
              <a:rPr lang="en-IN" sz="3300" b="1" dirty="0"/>
              <a:t>            &lt;enabled&gt;false&lt;/enabled&gt;</a:t>
            </a:r>
          </a:p>
          <a:p>
            <a:pPr marL="0" indent="0" fontAlgn="base">
              <a:buNone/>
            </a:pPr>
            <a:r>
              <a:rPr lang="en-IN" sz="3300" b="1" dirty="0"/>
              <a:t>            &lt;</a:t>
            </a:r>
            <a:r>
              <a:rPr lang="en-IN" sz="3300" b="1" dirty="0" err="1"/>
              <a:t>updatePolicy</a:t>
            </a:r>
            <a:r>
              <a:rPr lang="en-IN" sz="3300" b="1" dirty="0"/>
              <a:t>&gt;always&lt;/</a:t>
            </a:r>
            <a:r>
              <a:rPr lang="en-IN" sz="3300" b="1" dirty="0" err="1"/>
              <a:t>updatePolicy</a:t>
            </a:r>
            <a:r>
              <a:rPr lang="en-IN" sz="3300" b="1" dirty="0"/>
              <a:t>&gt;</a:t>
            </a:r>
          </a:p>
          <a:p>
            <a:pPr marL="0" indent="0" fontAlgn="base">
              <a:buNone/>
            </a:pPr>
            <a:r>
              <a:rPr lang="en-IN" sz="3300" b="1" dirty="0"/>
              <a:t>            &lt;</a:t>
            </a:r>
            <a:r>
              <a:rPr lang="en-IN" sz="3300" b="1" dirty="0" err="1"/>
              <a:t>checksumPolicy</a:t>
            </a:r>
            <a:r>
              <a:rPr lang="en-IN" sz="3300" b="1" dirty="0"/>
              <a:t>&gt;warn&lt;/</a:t>
            </a:r>
            <a:r>
              <a:rPr lang="en-IN" sz="3300" b="1" dirty="0" err="1"/>
              <a:t>checksumPolicy</a:t>
            </a:r>
            <a:r>
              <a:rPr lang="en-IN" sz="3300" b="1" dirty="0"/>
              <a:t>&gt;</a:t>
            </a:r>
          </a:p>
          <a:p>
            <a:pPr marL="0" indent="0" fontAlgn="base">
              <a:buNone/>
            </a:pPr>
            <a:r>
              <a:rPr lang="en-IN" sz="3300" b="1" dirty="0"/>
              <a:t>          &lt;/releases&gt;</a:t>
            </a:r>
          </a:p>
          <a:p>
            <a:pPr marL="0" indent="0" fontAlgn="base">
              <a:buNone/>
            </a:pPr>
            <a:r>
              <a:rPr lang="en-IN" sz="3300" b="1" dirty="0"/>
              <a:t>          &lt;snapshots&gt;</a:t>
            </a:r>
          </a:p>
          <a:p>
            <a:pPr marL="0" indent="0" fontAlgn="base">
              <a:buNone/>
            </a:pPr>
            <a:r>
              <a:rPr lang="en-IN" sz="3300" b="1" dirty="0"/>
              <a:t>            &lt;enabled&gt;true&lt;/enabled&gt;</a:t>
            </a:r>
          </a:p>
          <a:p>
            <a:pPr marL="0" indent="0" fontAlgn="base">
              <a:buNone/>
            </a:pPr>
            <a:r>
              <a:rPr lang="en-IN" sz="3300" b="1" dirty="0"/>
              <a:t>            &lt;</a:t>
            </a:r>
            <a:r>
              <a:rPr lang="en-IN" sz="3300" b="1" dirty="0" err="1"/>
              <a:t>updatePolicy</a:t>
            </a:r>
            <a:r>
              <a:rPr lang="en-IN" sz="3300" b="1" dirty="0"/>
              <a:t>&gt;never&lt;/</a:t>
            </a:r>
            <a:r>
              <a:rPr lang="en-IN" sz="3300" b="1" dirty="0" err="1"/>
              <a:t>updatePolicy</a:t>
            </a:r>
            <a:r>
              <a:rPr lang="en-IN" sz="3300" b="1" dirty="0"/>
              <a:t>&gt;</a:t>
            </a:r>
          </a:p>
          <a:p>
            <a:pPr marL="0" indent="0" fontAlgn="base">
              <a:buNone/>
            </a:pPr>
            <a:r>
              <a:rPr lang="en-IN" sz="3300" b="1" dirty="0"/>
              <a:t>            &lt;</a:t>
            </a:r>
            <a:r>
              <a:rPr lang="en-IN" sz="3300" b="1" dirty="0" err="1"/>
              <a:t>checksumPolicy</a:t>
            </a:r>
            <a:r>
              <a:rPr lang="en-IN" sz="3300" b="1" dirty="0"/>
              <a:t>&gt;fail&lt;/</a:t>
            </a:r>
            <a:r>
              <a:rPr lang="en-IN" sz="3300" b="1" dirty="0" err="1"/>
              <a:t>checksumPolicy</a:t>
            </a:r>
            <a:r>
              <a:rPr lang="en-IN" sz="3300" b="1" dirty="0"/>
              <a:t>&gt;</a:t>
            </a:r>
          </a:p>
          <a:p>
            <a:pPr marL="0" indent="0" fontAlgn="base">
              <a:buNone/>
            </a:pPr>
            <a:r>
              <a:rPr lang="en-IN" sz="3300" b="1" dirty="0"/>
              <a:t>          &lt;/snapshots&gt;</a:t>
            </a:r>
          </a:p>
          <a:p>
            <a:pPr marL="0" indent="0" fontAlgn="base">
              <a:buNone/>
            </a:pP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056902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end of this module, participants will be able to understand:</a:t>
            </a:r>
          </a:p>
          <a:p>
            <a:pPr lvl="1"/>
            <a:r>
              <a:rPr lang="en-US" dirty="0"/>
              <a:t>The pom.xml file</a:t>
            </a:r>
          </a:p>
          <a:p>
            <a:pPr lvl="1"/>
            <a:r>
              <a:rPr lang="en-US" dirty="0"/>
              <a:t>How to customize the pom.xml file</a:t>
            </a:r>
          </a:p>
          <a:p>
            <a:pPr lvl="1"/>
            <a:r>
              <a:rPr lang="en-US" dirty="0"/>
              <a:t>How to create Eclipse related files using Maven</a:t>
            </a:r>
          </a:p>
          <a:p>
            <a:pPr lvl="1"/>
            <a:r>
              <a:rPr lang="en-US" dirty="0"/>
              <a:t>How to create a WAR file</a:t>
            </a:r>
          </a:p>
          <a:p>
            <a:endParaRPr lang="en-US" dirty="0"/>
          </a:p>
        </p:txBody>
      </p:sp>
      <p:sp>
        <p:nvSpPr>
          <p:cNvPr id="3" name="Title 2"/>
          <p:cNvSpPr>
            <a:spLocks noGrp="1"/>
          </p:cNvSpPr>
          <p:nvPr>
            <p:ph type="title"/>
          </p:nvPr>
        </p:nvSpPr>
        <p:spPr/>
        <p:txBody>
          <a:bodyPr/>
          <a:lstStyle/>
          <a:p>
            <a:r>
              <a:rPr lang="en-US" dirty="0"/>
              <a:t>Course Goals / Objectives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a:xfrm>
            <a:off x="457201" y="1381125"/>
            <a:ext cx="8228012" cy="5108452"/>
          </a:xfrm>
        </p:spPr>
        <p:txBody>
          <a:bodyPr>
            <a:normAutofit fontScale="62500" lnSpcReduction="20000"/>
          </a:bodyPr>
          <a:lstStyle/>
          <a:p>
            <a:pPr marL="0" indent="0" fontAlgn="base">
              <a:buNone/>
            </a:pPr>
            <a:r>
              <a:rPr lang="en-IN" sz="3300" b="1" dirty="0">
                <a:solidFill>
                  <a:srgbClr val="FF0000"/>
                </a:solidFill>
              </a:rPr>
              <a:t>Profiles</a:t>
            </a:r>
          </a:p>
          <a:p>
            <a:pPr marL="0" indent="0" fontAlgn="base">
              <a:buNone/>
            </a:pPr>
            <a:r>
              <a:rPr lang="en-IN" sz="3300" b="1" dirty="0"/>
              <a:t> &lt;</a:t>
            </a:r>
            <a:r>
              <a:rPr lang="en-IN" sz="3300" b="1" dirty="0" err="1"/>
              <a:t>url</a:t>
            </a:r>
            <a:r>
              <a:rPr lang="en-IN" sz="3300" b="1" dirty="0"/>
              <a:t>&gt;http://snapshots.maven.codehaus.org/maven2&lt;/url&gt;</a:t>
            </a:r>
          </a:p>
          <a:p>
            <a:pPr marL="0" indent="0" fontAlgn="base">
              <a:buNone/>
            </a:pPr>
            <a:r>
              <a:rPr lang="en-IN" sz="3300" b="1" dirty="0"/>
              <a:t>          &lt;layout&gt;default&lt;/layout&gt;</a:t>
            </a:r>
          </a:p>
          <a:p>
            <a:pPr marL="0" indent="0" fontAlgn="base">
              <a:buNone/>
            </a:pPr>
            <a:r>
              <a:rPr lang="en-IN" sz="3300" b="1" dirty="0"/>
              <a:t>        &lt;/repository&gt;</a:t>
            </a:r>
          </a:p>
          <a:p>
            <a:pPr marL="0" indent="0" fontAlgn="base">
              <a:buNone/>
            </a:pPr>
            <a:r>
              <a:rPr lang="en-IN" sz="3300" b="1" dirty="0"/>
              <a:t>      &lt;/repositories&gt;</a:t>
            </a:r>
          </a:p>
          <a:p>
            <a:pPr marL="0" indent="0" fontAlgn="base">
              <a:buNone/>
            </a:pPr>
            <a:r>
              <a:rPr lang="en-IN" sz="3300" b="1" dirty="0"/>
              <a:t>       </a:t>
            </a:r>
          </a:p>
          <a:p>
            <a:pPr marL="0" indent="0" fontAlgn="base">
              <a:buNone/>
            </a:pPr>
            <a:r>
              <a:rPr lang="en-IN" sz="3300" b="1" dirty="0"/>
              <a:t>      &lt;</a:t>
            </a:r>
            <a:r>
              <a:rPr lang="en-IN" sz="3300" b="1" dirty="0" err="1"/>
              <a:t>pluginRepositories</a:t>
            </a:r>
            <a:r>
              <a:rPr lang="en-IN" sz="3300" b="1" dirty="0"/>
              <a:t>&gt;</a:t>
            </a:r>
          </a:p>
          <a:p>
            <a:pPr marL="0" indent="0" fontAlgn="base">
              <a:buNone/>
            </a:pPr>
            <a:r>
              <a:rPr lang="en-IN" sz="3300" b="1" dirty="0"/>
              <a:t>         &lt;</a:t>
            </a:r>
            <a:r>
              <a:rPr lang="en-IN" sz="3300" b="1" dirty="0" err="1"/>
              <a:t>pluginGroup</a:t>
            </a:r>
            <a:r>
              <a:rPr lang="en-IN" sz="3300" b="1" dirty="0"/>
              <a:t>&gt;</a:t>
            </a:r>
            <a:r>
              <a:rPr lang="en-IN" sz="3300" b="1" dirty="0" err="1"/>
              <a:t>your.own.plugin.groupId</a:t>
            </a:r>
            <a:r>
              <a:rPr lang="en-IN" sz="3300" b="1" dirty="0"/>
              <a:t>&lt;/</a:t>
            </a:r>
            <a:r>
              <a:rPr lang="en-IN" sz="3300" b="1" dirty="0" err="1"/>
              <a:t>pluginGroup</a:t>
            </a:r>
            <a:r>
              <a:rPr lang="en-IN" sz="3300" b="1" dirty="0"/>
              <a:t>&gt;</a:t>
            </a:r>
          </a:p>
          <a:p>
            <a:pPr marL="0" indent="0" fontAlgn="base">
              <a:buNone/>
            </a:pPr>
            <a:r>
              <a:rPr lang="en-IN" sz="3300" b="1" dirty="0"/>
              <a:t>      &lt;/</a:t>
            </a:r>
            <a:r>
              <a:rPr lang="en-IN" sz="3300" b="1" dirty="0" err="1"/>
              <a:t>pluginRepositories</a:t>
            </a:r>
            <a:r>
              <a:rPr lang="en-IN" sz="3300" b="1" dirty="0"/>
              <a:t>&gt;</a:t>
            </a:r>
          </a:p>
          <a:p>
            <a:pPr marL="0" indent="0" fontAlgn="base">
              <a:buNone/>
            </a:pPr>
            <a:r>
              <a:rPr lang="en-IN" sz="3300" b="1" dirty="0"/>
              <a:t>       </a:t>
            </a:r>
          </a:p>
          <a:p>
            <a:pPr marL="0" indent="0" fontAlgn="base">
              <a:buNone/>
            </a:pPr>
            <a:r>
              <a:rPr lang="en-IN" sz="3300" b="1" dirty="0"/>
              <a:t>    &lt;/profile&gt;</a:t>
            </a:r>
          </a:p>
          <a:p>
            <a:pPr marL="0" indent="0" fontAlgn="base">
              <a:buNone/>
            </a:pPr>
            <a:r>
              <a:rPr lang="en-IN" sz="3300" b="1" dirty="0"/>
              <a:t>  &lt;/profiles&gt;</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44385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a:xfrm>
            <a:off x="457201" y="1381125"/>
            <a:ext cx="8228012" cy="5108452"/>
          </a:xfrm>
        </p:spPr>
        <p:txBody>
          <a:bodyPr>
            <a:normAutofit/>
          </a:bodyPr>
          <a:lstStyle/>
          <a:p>
            <a:pPr marL="0" indent="0" fontAlgn="base">
              <a:buNone/>
            </a:pPr>
            <a:r>
              <a:rPr lang="en-IN" sz="3300" b="1" dirty="0">
                <a:solidFill>
                  <a:srgbClr val="FF0000"/>
                </a:solidFill>
              </a:rPr>
              <a:t>Active Profile</a:t>
            </a:r>
          </a:p>
          <a:p>
            <a:pPr marL="0" indent="0" fontAlgn="base">
              <a:buNone/>
            </a:pPr>
            <a:r>
              <a:rPr lang="en-IN" sz="3300" b="1" dirty="0"/>
              <a:t> &lt;</a:t>
            </a:r>
            <a:r>
              <a:rPr lang="en-IN" sz="3300" b="1" dirty="0" err="1"/>
              <a:t>activeProfiles</a:t>
            </a:r>
            <a:r>
              <a:rPr lang="en-IN" sz="3300" b="1" dirty="0"/>
              <a:t>&gt;</a:t>
            </a:r>
          </a:p>
          <a:p>
            <a:pPr marL="0" indent="0" fontAlgn="base">
              <a:buNone/>
            </a:pPr>
            <a:r>
              <a:rPr lang="en-IN" sz="3300" b="1" dirty="0"/>
              <a:t>    &lt;</a:t>
            </a:r>
            <a:r>
              <a:rPr lang="en-IN" sz="3300" b="1" dirty="0" err="1"/>
              <a:t>activeProfile</a:t>
            </a:r>
            <a:r>
              <a:rPr lang="en-IN" sz="3300" b="1" dirty="0"/>
              <a:t>&gt;test&lt;/</a:t>
            </a:r>
            <a:r>
              <a:rPr lang="en-IN" sz="3300" b="1" dirty="0" err="1"/>
              <a:t>activeProfile</a:t>
            </a:r>
            <a:r>
              <a:rPr lang="en-IN" sz="3300" b="1" dirty="0"/>
              <a:t>&gt;</a:t>
            </a:r>
          </a:p>
          <a:p>
            <a:pPr marL="0" indent="0" fontAlgn="base">
              <a:buNone/>
            </a:pPr>
            <a:r>
              <a:rPr lang="en-IN" sz="3300" b="1" dirty="0"/>
              <a:t>  &lt;/</a:t>
            </a:r>
            <a:r>
              <a:rPr lang="en-IN" sz="3300" b="1" dirty="0" err="1"/>
              <a:t>activeProfiles</a:t>
            </a:r>
            <a:r>
              <a:rPr lang="en-IN" sz="3300" b="1" dirty="0"/>
              <a:t>&gt;</a:t>
            </a:r>
          </a:p>
          <a:p>
            <a:pPr marL="0" indent="0" fontAlgn="base">
              <a:buNone/>
            </a:pPr>
            <a:endParaRPr lang="en-IN" sz="3300" b="1" dirty="0"/>
          </a:p>
          <a:p>
            <a:pPr marL="0" indent="0" fontAlgn="base">
              <a:buNone/>
            </a:pPr>
            <a:r>
              <a:rPr lang="en-IN" sz="3300" b="1" dirty="0"/>
              <a:t> $</a:t>
            </a:r>
            <a:r>
              <a:rPr lang="en-IN" sz="3300" b="1" dirty="0" err="1"/>
              <a:t>mvn</a:t>
            </a:r>
            <a:r>
              <a:rPr lang="en-IN" sz="3300" b="1" dirty="0"/>
              <a:t> package -P prod</a:t>
            </a:r>
          </a:p>
          <a:p>
            <a:pPr marL="0" indent="0" fontAlgn="base">
              <a:buNone/>
            </a:pPr>
            <a:r>
              <a:rPr lang="en-IN" sz="3300" b="1" dirty="0"/>
              <a:t>$ </a:t>
            </a:r>
            <a:r>
              <a:rPr lang="en-IN" sz="3300" b="1" dirty="0" err="1"/>
              <a:t>mvn</a:t>
            </a:r>
            <a:r>
              <a:rPr lang="en-IN" sz="3300" b="1" dirty="0"/>
              <a:t> package -D env=prod</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2529945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Archetype - is a template of a project which is combined with some user input to produce a working Maven project that has been tailored to the user's requirements</a:t>
            </a:r>
          </a:p>
          <a:p>
            <a:r>
              <a:rPr lang="en-US" dirty="0"/>
              <a:t>POM - The pom.xml file is the core of a project's configuration in Maven. It is a single configuration file that contains the majority of information required to build a project. </a:t>
            </a:r>
          </a:p>
          <a:p>
            <a:r>
              <a:rPr lang="en-US" dirty="0"/>
              <a:t>Dependencies - Maven allows projects to declare what dependencies they have, and will automatically materialize those dependencies</a:t>
            </a:r>
          </a:p>
        </p:txBody>
      </p:sp>
      <p:sp>
        <p:nvSpPr>
          <p:cNvPr id="3" name="Title 2"/>
          <p:cNvSpPr>
            <a:spLocks noGrp="1"/>
          </p:cNvSpPr>
          <p:nvPr>
            <p:ph type="title"/>
          </p:nvPr>
        </p:nvSpPr>
        <p:spPr/>
        <p:txBody>
          <a:bodyPr/>
          <a:lstStyle/>
          <a:p>
            <a:r>
              <a:rPr lang="en-US" dirty="0"/>
              <a:t>Maven Key terms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Physical Overview of Maven</a:t>
            </a:r>
          </a:p>
        </p:txBody>
      </p:sp>
      <p:pic>
        <p:nvPicPr>
          <p:cNvPr id="1026" name="Picture 2" descr="Overview of Maven core concepts.">
            <a:extLst>
              <a:ext uri="{FF2B5EF4-FFF2-40B4-BE49-F238E27FC236}">
                <a16:creationId xmlns:a16="http://schemas.microsoft.com/office/drawing/2014/main" id="{F75F5A0C-BC58-430C-A2D6-FCB6C10FCF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 t="116"/>
          <a:stretch/>
        </p:blipFill>
        <p:spPr bwMode="auto">
          <a:xfrm>
            <a:off x="976544" y="1624613"/>
            <a:ext cx="6241002" cy="45766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Physical Overview of Maven</a:t>
            </a:r>
          </a:p>
        </p:txBody>
      </p:sp>
      <p:sp>
        <p:nvSpPr>
          <p:cNvPr id="8196" name="Rectangle 4"/>
          <p:cNvSpPr>
            <a:spLocks noChangeArrowheads="1"/>
          </p:cNvSpPr>
          <p:nvPr/>
        </p:nvSpPr>
        <p:spPr bwMode="auto">
          <a:xfrm>
            <a:off x="2195513" y="2133600"/>
            <a:ext cx="5040312" cy="3240088"/>
          </a:xfrm>
          <a:prstGeom prst="rect">
            <a:avLst/>
          </a:prstGeom>
          <a:noFill/>
          <a:ln w="12700" algn="ctr">
            <a:solidFill>
              <a:schemeClr val="tx1"/>
            </a:solidFill>
            <a:prstDash val="dash"/>
            <a:miter lim="800000"/>
            <a:headEnd/>
            <a:tailEnd/>
          </a:ln>
        </p:spPr>
        <p:txBody>
          <a:bodyPr wrap="none" lIns="90488" tIns="44450" rIns="90488" bIns="44450" anchor="ctr"/>
          <a:lstStyle/>
          <a:p>
            <a:endParaRPr lang="en-US"/>
          </a:p>
        </p:txBody>
      </p:sp>
      <p:sp>
        <p:nvSpPr>
          <p:cNvPr id="8197" name="Rectangle 5"/>
          <p:cNvSpPr>
            <a:spLocks noChangeArrowheads="1"/>
          </p:cNvSpPr>
          <p:nvPr/>
        </p:nvSpPr>
        <p:spPr bwMode="auto">
          <a:xfrm>
            <a:off x="2484438" y="2349500"/>
            <a:ext cx="1706562" cy="914400"/>
          </a:xfrm>
          <a:prstGeom prst="rect">
            <a:avLst/>
          </a:prstGeom>
          <a:solidFill>
            <a:srgbClr val="FFFF00"/>
          </a:solidFill>
          <a:ln w="12700" algn="ctr">
            <a:solidFill>
              <a:schemeClr val="tx1"/>
            </a:solidFill>
            <a:prstDash val="dash"/>
            <a:miter lim="800000"/>
            <a:headEnd/>
            <a:tailEnd/>
          </a:ln>
        </p:spPr>
        <p:txBody>
          <a:bodyPr wrap="none" lIns="90488" tIns="44450" rIns="90488" bIns="44450" anchor="ctr"/>
          <a:lstStyle/>
          <a:p>
            <a:pPr marL="342900" indent="-342900"/>
            <a:r>
              <a:rPr lang="en-US" sz="1400"/>
              <a:t>Project Object</a:t>
            </a:r>
          </a:p>
          <a:p>
            <a:pPr marL="342900" indent="-342900"/>
            <a:r>
              <a:rPr lang="en-US" sz="1400"/>
              <a:t> Model</a:t>
            </a:r>
          </a:p>
        </p:txBody>
      </p:sp>
      <p:sp>
        <p:nvSpPr>
          <p:cNvPr id="8198" name="Rectangle 6"/>
          <p:cNvSpPr>
            <a:spLocks noChangeArrowheads="1"/>
          </p:cNvSpPr>
          <p:nvPr/>
        </p:nvSpPr>
        <p:spPr bwMode="auto">
          <a:xfrm>
            <a:off x="5364163" y="2349500"/>
            <a:ext cx="1655762" cy="914400"/>
          </a:xfrm>
          <a:prstGeom prst="rect">
            <a:avLst/>
          </a:prstGeom>
          <a:solidFill>
            <a:srgbClr val="FFFF00"/>
          </a:solidFill>
          <a:ln w="12700" algn="ctr">
            <a:solidFill>
              <a:schemeClr val="tx1"/>
            </a:solidFill>
            <a:prstDash val="dash"/>
            <a:miter lim="800000"/>
            <a:headEnd/>
            <a:tailEnd/>
          </a:ln>
        </p:spPr>
        <p:txBody>
          <a:bodyPr wrap="none" lIns="90488" tIns="44450" rIns="90488" bIns="44450" anchor="ctr"/>
          <a:lstStyle/>
          <a:p>
            <a:pPr marL="342900" indent="-342900"/>
            <a:r>
              <a:rPr lang="en-US" sz="1400"/>
              <a:t>Dependency</a:t>
            </a:r>
          </a:p>
          <a:p>
            <a:pPr marL="342900" indent="-342900"/>
            <a:r>
              <a:rPr lang="en-US" sz="1400"/>
              <a:t> Management</a:t>
            </a:r>
          </a:p>
          <a:p>
            <a:pPr marL="342900" indent="-342900"/>
            <a:r>
              <a:rPr lang="en-US" sz="1400"/>
              <a:t>Model</a:t>
            </a:r>
          </a:p>
        </p:txBody>
      </p:sp>
      <p:sp>
        <p:nvSpPr>
          <p:cNvPr id="8199" name="Rectangle 7"/>
          <p:cNvSpPr>
            <a:spLocks noChangeArrowheads="1"/>
          </p:cNvSpPr>
          <p:nvPr/>
        </p:nvSpPr>
        <p:spPr bwMode="auto">
          <a:xfrm>
            <a:off x="2484438" y="3644900"/>
            <a:ext cx="4535487" cy="576263"/>
          </a:xfrm>
          <a:prstGeom prst="rect">
            <a:avLst/>
          </a:prstGeom>
          <a:solidFill>
            <a:srgbClr val="FFFF00"/>
          </a:solidFill>
          <a:ln w="12700" algn="ctr">
            <a:solidFill>
              <a:schemeClr val="tx1"/>
            </a:solidFill>
            <a:prstDash val="dash"/>
            <a:miter lim="800000"/>
            <a:headEnd/>
            <a:tailEnd/>
          </a:ln>
        </p:spPr>
        <p:txBody>
          <a:bodyPr wrap="none" lIns="90488" tIns="44450" rIns="90488" bIns="44450" anchor="ctr"/>
          <a:lstStyle/>
          <a:p>
            <a:pPr marL="342900" indent="-342900"/>
            <a:r>
              <a:rPr lang="en-US" sz="1400"/>
              <a:t>Project Life cycle and phases</a:t>
            </a:r>
          </a:p>
        </p:txBody>
      </p:sp>
      <p:sp>
        <p:nvSpPr>
          <p:cNvPr id="8200" name="Rectangle 8"/>
          <p:cNvSpPr>
            <a:spLocks noChangeArrowheads="1"/>
          </p:cNvSpPr>
          <p:nvPr/>
        </p:nvSpPr>
        <p:spPr bwMode="auto">
          <a:xfrm>
            <a:off x="3297238" y="4437063"/>
            <a:ext cx="914400" cy="817562"/>
          </a:xfrm>
          <a:prstGeom prst="rect">
            <a:avLst/>
          </a:prstGeom>
          <a:solidFill>
            <a:srgbClr val="00FFFF"/>
          </a:solidFill>
          <a:ln w="12700" algn="ctr">
            <a:solidFill>
              <a:schemeClr val="tx1"/>
            </a:solidFill>
            <a:prstDash val="dash"/>
            <a:miter lim="800000"/>
            <a:headEnd/>
            <a:tailEnd/>
          </a:ln>
        </p:spPr>
        <p:txBody>
          <a:bodyPr wrap="none" lIns="90488" tIns="44450" rIns="90488" bIns="44450" anchor="ctr"/>
          <a:lstStyle/>
          <a:p>
            <a:pPr marL="342900" indent="-342900"/>
            <a:r>
              <a:rPr lang="en-US" sz="1400"/>
              <a:t>Plug-in</a:t>
            </a:r>
          </a:p>
        </p:txBody>
      </p:sp>
      <p:sp>
        <p:nvSpPr>
          <p:cNvPr id="8201" name="Rectangle 9"/>
          <p:cNvSpPr>
            <a:spLocks noChangeArrowheads="1"/>
          </p:cNvSpPr>
          <p:nvPr/>
        </p:nvSpPr>
        <p:spPr bwMode="auto">
          <a:xfrm>
            <a:off x="4378325" y="4437063"/>
            <a:ext cx="914400" cy="817562"/>
          </a:xfrm>
          <a:prstGeom prst="rect">
            <a:avLst/>
          </a:prstGeom>
          <a:solidFill>
            <a:srgbClr val="00FFFF"/>
          </a:solidFill>
          <a:ln w="12700" algn="ctr">
            <a:solidFill>
              <a:schemeClr val="tx1"/>
            </a:solidFill>
            <a:prstDash val="dash"/>
            <a:miter lim="800000"/>
            <a:headEnd/>
            <a:tailEnd/>
          </a:ln>
        </p:spPr>
        <p:txBody>
          <a:bodyPr wrap="none" lIns="90488" tIns="44450" rIns="90488" bIns="44450" anchor="ctr"/>
          <a:lstStyle/>
          <a:p>
            <a:pPr marL="342900" indent="-342900"/>
            <a:r>
              <a:rPr lang="en-US" sz="1400"/>
              <a:t>Plug-in</a:t>
            </a:r>
          </a:p>
        </p:txBody>
      </p:sp>
      <p:sp>
        <p:nvSpPr>
          <p:cNvPr id="8202" name="Rectangle 10"/>
          <p:cNvSpPr>
            <a:spLocks noChangeArrowheads="1"/>
          </p:cNvSpPr>
          <p:nvPr/>
        </p:nvSpPr>
        <p:spPr bwMode="auto">
          <a:xfrm>
            <a:off x="5457825" y="4437063"/>
            <a:ext cx="914400" cy="817562"/>
          </a:xfrm>
          <a:prstGeom prst="rect">
            <a:avLst/>
          </a:prstGeom>
          <a:solidFill>
            <a:srgbClr val="00FFFF"/>
          </a:solidFill>
          <a:ln w="12700" algn="ctr">
            <a:solidFill>
              <a:schemeClr val="tx1"/>
            </a:solidFill>
            <a:prstDash val="dash"/>
            <a:miter lim="800000"/>
            <a:headEnd/>
            <a:tailEnd/>
          </a:ln>
        </p:spPr>
        <p:txBody>
          <a:bodyPr wrap="none" lIns="90488" tIns="44450" rIns="90488" bIns="44450" anchor="ctr"/>
          <a:lstStyle/>
          <a:p>
            <a:pPr marL="342900" indent="-342900"/>
            <a:r>
              <a:rPr lang="en-US" sz="1400"/>
              <a:t>Plug-in</a:t>
            </a:r>
          </a:p>
        </p:txBody>
      </p:sp>
      <p:sp>
        <p:nvSpPr>
          <p:cNvPr id="8203" name="Line 11"/>
          <p:cNvSpPr>
            <a:spLocks noChangeShapeType="1"/>
          </p:cNvSpPr>
          <p:nvPr/>
        </p:nvSpPr>
        <p:spPr bwMode="auto">
          <a:xfrm>
            <a:off x="4211638" y="2781300"/>
            <a:ext cx="1152525" cy="0"/>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04" name="AutoShape 12"/>
          <p:cNvSpPr>
            <a:spLocks noChangeArrowheads="1"/>
          </p:cNvSpPr>
          <p:nvPr/>
        </p:nvSpPr>
        <p:spPr bwMode="auto">
          <a:xfrm>
            <a:off x="7235825" y="1484313"/>
            <a:ext cx="504825" cy="431800"/>
          </a:xfrm>
          <a:prstGeom prst="roundRect">
            <a:avLst>
              <a:gd name="adj" fmla="val 16667"/>
            </a:avLst>
          </a:prstGeom>
          <a:solidFill>
            <a:schemeClr val="accent1"/>
          </a:solidFill>
          <a:ln w="12700" algn="ctr">
            <a:solidFill>
              <a:schemeClr val="tx1"/>
            </a:solidFill>
            <a:prstDash val="dash"/>
            <a:round/>
            <a:headEnd/>
            <a:tailEnd/>
          </a:ln>
        </p:spPr>
        <p:txBody>
          <a:bodyPr wrap="none" lIns="90488" tIns="44450" rIns="90488" bIns="44450" anchor="ctr"/>
          <a:lstStyle/>
          <a:p>
            <a:endParaRPr lang="en-US"/>
          </a:p>
        </p:txBody>
      </p:sp>
      <p:sp>
        <p:nvSpPr>
          <p:cNvPr id="8205" name="AutoShape 13"/>
          <p:cNvSpPr>
            <a:spLocks noChangeArrowheads="1"/>
          </p:cNvSpPr>
          <p:nvPr/>
        </p:nvSpPr>
        <p:spPr bwMode="auto">
          <a:xfrm>
            <a:off x="7740650" y="2082800"/>
            <a:ext cx="582613" cy="482600"/>
          </a:xfrm>
          <a:prstGeom prst="roundRect">
            <a:avLst>
              <a:gd name="adj" fmla="val 16667"/>
            </a:avLst>
          </a:prstGeom>
          <a:solidFill>
            <a:schemeClr val="accent1"/>
          </a:solidFill>
          <a:ln w="12700" algn="ctr">
            <a:solidFill>
              <a:schemeClr val="tx1"/>
            </a:solidFill>
            <a:prstDash val="dash"/>
            <a:round/>
            <a:headEnd/>
            <a:tailEnd/>
          </a:ln>
        </p:spPr>
        <p:txBody>
          <a:bodyPr wrap="none" lIns="90488" tIns="44450" rIns="90488" bIns="44450" anchor="ctr"/>
          <a:lstStyle/>
          <a:p>
            <a:endParaRPr lang="en-US"/>
          </a:p>
        </p:txBody>
      </p:sp>
      <p:sp>
        <p:nvSpPr>
          <p:cNvPr id="8206" name="Line 14"/>
          <p:cNvSpPr>
            <a:spLocks noChangeShapeType="1"/>
          </p:cNvSpPr>
          <p:nvPr/>
        </p:nvSpPr>
        <p:spPr bwMode="auto">
          <a:xfrm flipV="1">
            <a:off x="7019925" y="1916113"/>
            <a:ext cx="215900" cy="433387"/>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07" name="Line 15"/>
          <p:cNvSpPr>
            <a:spLocks noChangeShapeType="1"/>
          </p:cNvSpPr>
          <p:nvPr/>
        </p:nvSpPr>
        <p:spPr bwMode="auto">
          <a:xfrm flipV="1">
            <a:off x="7019925" y="2349500"/>
            <a:ext cx="720725" cy="215900"/>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08" name="Text Box 16"/>
          <p:cNvSpPr txBox="1">
            <a:spLocks noChangeArrowheads="1"/>
          </p:cNvSpPr>
          <p:nvPr/>
        </p:nvSpPr>
        <p:spPr bwMode="auto">
          <a:xfrm>
            <a:off x="7667625" y="1557338"/>
            <a:ext cx="1520825" cy="471487"/>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400"/>
              <a:t>Local &amp; Remote</a:t>
            </a:r>
          </a:p>
          <a:p>
            <a:pPr marL="342900" indent="-342900"/>
            <a:r>
              <a:rPr lang="en-US" sz="1400"/>
              <a:t> Repositories</a:t>
            </a:r>
          </a:p>
        </p:txBody>
      </p:sp>
      <p:sp>
        <p:nvSpPr>
          <p:cNvPr id="8209" name="AutoShape 17"/>
          <p:cNvSpPr>
            <a:spLocks noChangeArrowheads="1"/>
          </p:cNvSpPr>
          <p:nvPr/>
        </p:nvSpPr>
        <p:spPr bwMode="auto">
          <a:xfrm>
            <a:off x="1403350" y="1557338"/>
            <a:ext cx="936625" cy="576262"/>
          </a:xfrm>
          <a:prstGeom prst="parallelogram">
            <a:avLst>
              <a:gd name="adj" fmla="val 40634"/>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0" name="Line 18"/>
          <p:cNvSpPr>
            <a:spLocks noChangeShapeType="1"/>
          </p:cNvSpPr>
          <p:nvPr/>
        </p:nvSpPr>
        <p:spPr bwMode="auto">
          <a:xfrm>
            <a:off x="2195513" y="1916113"/>
            <a:ext cx="647700" cy="433387"/>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11" name="Text Box 19"/>
          <p:cNvSpPr txBox="1">
            <a:spLocks noChangeArrowheads="1"/>
          </p:cNvSpPr>
          <p:nvPr/>
        </p:nvSpPr>
        <p:spPr bwMode="auto">
          <a:xfrm>
            <a:off x="658813" y="1585913"/>
            <a:ext cx="960437" cy="258762"/>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400"/>
              <a:t>pom.xml </a:t>
            </a:r>
          </a:p>
        </p:txBody>
      </p:sp>
      <p:sp>
        <p:nvSpPr>
          <p:cNvPr id="8212" name="AutoShape 20"/>
          <p:cNvSpPr>
            <a:spLocks noChangeArrowheads="1"/>
          </p:cNvSpPr>
          <p:nvPr/>
        </p:nvSpPr>
        <p:spPr bwMode="auto">
          <a:xfrm>
            <a:off x="1979613" y="5564188"/>
            <a:ext cx="1214437" cy="528637"/>
          </a:xfrm>
          <a:prstGeom prst="parallelogram">
            <a:avLst>
              <a:gd name="adj" fmla="val 57432"/>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3" name="AutoShape 21"/>
          <p:cNvSpPr>
            <a:spLocks noChangeArrowheads="1"/>
          </p:cNvSpPr>
          <p:nvPr/>
        </p:nvSpPr>
        <p:spPr bwMode="auto">
          <a:xfrm>
            <a:off x="3995738" y="5564188"/>
            <a:ext cx="1214437" cy="528637"/>
          </a:xfrm>
          <a:prstGeom prst="parallelogram">
            <a:avLst>
              <a:gd name="adj" fmla="val 57432"/>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4" name="AutoShape 22"/>
          <p:cNvSpPr>
            <a:spLocks noChangeArrowheads="1"/>
          </p:cNvSpPr>
          <p:nvPr/>
        </p:nvSpPr>
        <p:spPr bwMode="auto">
          <a:xfrm>
            <a:off x="6011863" y="5564188"/>
            <a:ext cx="1214437" cy="528637"/>
          </a:xfrm>
          <a:prstGeom prst="parallelogram">
            <a:avLst>
              <a:gd name="adj" fmla="val 57432"/>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5" name="AutoShape 23"/>
          <p:cNvSpPr>
            <a:spLocks noChangeArrowheads="1"/>
          </p:cNvSpPr>
          <p:nvPr/>
        </p:nvSpPr>
        <p:spPr bwMode="auto">
          <a:xfrm>
            <a:off x="5003800" y="5564188"/>
            <a:ext cx="1214438" cy="528637"/>
          </a:xfrm>
          <a:prstGeom prst="parallelogram">
            <a:avLst>
              <a:gd name="adj" fmla="val 57433"/>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6" name="AutoShape 24"/>
          <p:cNvSpPr>
            <a:spLocks noChangeArrowheads="1"/>
          </p:cNvSpPr>
          <p:nvPr/>
        </p:nvSpPr>
        <p:spPr bwMode="auto">
          <a:xfrm>
            <a:off x="2987675" y="5564188"/>
            <a:ext cx="1214438" cy="528637"/>
          </a:xfrm>
          <a:prstGeom prst="parallelogram">
            <a:avLst>
              <a:gd name="adj" fmla="val 57433"/>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7" name="Line 25"/>
          <p:cNvSpPr>
            <a:spLocks noChangeShapeType="1"/>
          </p:cNvSpPr>
          <p:nvPr/>
        </p:nvSpPr>
        <p:spPr bwMode="auto">
          <a:xfrm flipH="1">
            <a:off x="2339975" y="5254625"/>
            <a:ext cx="957263"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18" name="Line 26"/>
          <p:cNvSpPr>
            <a:spLocks noChangeShapeType="1"/>
          </p:cNvSpPr>
          <p:nvPr/>
        </p:nvSpPr>
        <p:spPr bwMode="auto">
          <a:xfrm>
            <a:off x="3297238" y="5254625"/>
            <a:ext cx="482600"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19" name="Line 27"/>
          <p:cNvSpPr>
            <a:spLocks noChangeShapeType="1"/>
          </p:cNvSpPr>
          <p:nvPr/>
        </p:nvSpPr>
        <p:spPr bwMode="auto">
          <a:xfrm>
            <a:off x="3995738" y="5254625"/>
            <a:ext cx="720725"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0" name="Line 28"/>
          <p:cNvSpPr>
            <a:spLocks noChangeShapeType="1"/>
          </p:cNvSpPr>
          <p:nvPr/>
        </p:nvSpPr>
        <p:spPr bwMode="auto">
          <a:xfrm flipH="1">
            <a:off x="3995738" y="5254625"/>
            <a:ext cx="720725"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1" name="Line 30"/>
          <p:cNvSpPr>
            <a:spLocks noChangeShapeType="1"/>
          </p:cNvSpPr>
          <p:nvPr/>
        </p:nvSpPr>
        <p:spPr bwMode="auto">
          <a:xfrm flipH="1">
            <a:off x="5457825" y="5254625"/>
            <a:ext cx="266700"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2" name="Line 31"/>
          <p:cNvSpPr>
            <a:spLocks noChangeShapeType="1"/>
          </p:cNvSpPr>
          <p:nvPr/>
        </p:nvSpPr>
        <p:spPr bwMode="auto">
          <a:xfrm>
            <a:off x="6011863" y="5254625"/>
            <a:ext cx="792162"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3" name="Line 32"/>
          <p:cNvSpPr>
            <a:spLocks noChangeShapeType="1"/>
          </p:cNvSpPr>
          <p:nvPr/>
        </p:nvSpPr>
        <p:spPr bwMode="auto">
          <a:xfrm>
            <a:off x="5003800" y="5254625"/>
            <a:ext cx="1008063"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4" name="Text Box 33"/>
          <p:cNvSpPr txBox="1">
            <a:spLocks noChangeArrowheads="1"/>
          </p:cNvSpPr>
          <p:nvPr/>
        </p:nvSpPr>
        <p:spPr bwMode="auto">
          <a:xfrm>
            <a:off x="1871663" y="6092825"/>
            <a:ext cx="1044575" cy="234950"/>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Source files</a:t>
            </a:r>
          </a:p>
        </p:txBody>
      </p:sp>
      <p:sp>
        <p:nvSpPr>
          <p:cNvPr id="8225" name="Text Box 34"/>
          <p:cNvSpPr txBox="1">
            <a:spLocks noChangeArrowheads="1"/>
          </p:cNvSpPr>
          <p:nvPr/>
        </p:nvSpPr>
        <p:spPr bwMode="auto">
          <a:xfrm>
            <a:off x="2917825" y="6092825"/>
            <a:ext cx="933450" cy="417513"/>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Generated</a:t>
            </a:r>
          </a:p>
          <a:p>
            <a:pPr marL="342900" indent="-342900"/>
            <a:r>
              <a:rPr lang="en-US" sz="1200"/>
              <a:t> Files</a:t>
            </a:r>
          </a:p>
        </p:txBody>
      </p:sp>
      <p:sp>
        <p:nvSpPr>
          <p:cNvPr id="8226" name="Text Box 35"/>
          <p:cNvSpPr txBox="1">
            <a:spLocks noChangeArrowheads="1"/>
          </p:cNvSpPr>
          <p:nvPr/>
        </p:nvSpPr>
        <p:spPr bwMode="auto">
          <a:xfrm>
            <a:off x="3975100" y="6092825"/>
            <a:ext cx="957263" cy="234950"/>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Resources</a:t>
            </a:r>
          </a:p>
        </p:txBody>
      </p:sp>
      <p:sp>
        <p:nvSpPr>
          <p:cNvPr id="8227" name="Text Box 36"/>
          <p:cNvSpPr txBox="1">
            <a:spLocks noChangeArrowheads="1"/>
          </p:cNvSpPr>
          <p:nvPr/>
        </p:nvSpPr>
        <p:spPr bwMode="auto">
          <a:xfrm>
            <a:off x="5086350" y="6092825"/>
            <a:ext cx="781050" cy="234950"/>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Binaries</a:t>
            </a:r>
          </a:p>
        </p:txBody>
      </p:sp>
      <p:sp>
        <p:nvSpPr>
          <p:cNvPr id="8228" name="Text Box 37"/>
          <p:cNvSpPr txBox="1">
            <a:spLocks noChangeArrowheads="1"/>
          </p:cNvSpPr>
          <p:nvPr/>
        </p:nvSpPr>
        <p:spPr bwMode="auto">
          <a:xfrm>
            <a:off x="5991225" y="6092825"/>
            <a:ext cx="1533525" cy="234950"/>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Packaged Binaries</a:t>
            </a:r>
          </a:p>
        </p:txBody>
      </p:sp>
    </p:spTree>
    <p:extLst>
      <p:ext uri="{BB962C8B-B14F-4D97-AF65-F5344CB8AC3E}">
        <p14:creationId xmlns:p14="http://schemas.microsoft.com/office/powerpoint/2010/main" val="260667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AF7537-06C5-429C-B4AC-D22CE1C7E622}"/>
              </a:ext>
            </a:extLst>
          </p:cNvPr>
          <p:cNvSpPr>
            <a:spLocks noGrp="1"/>
          </p:cNvSpPr>
          <p:nvPr>
            <p:ph sz="quarter" idx="12"/>
          </p:nvPr>
        </p:nvSpPr>
        <p:spPr/>
        <p:txBody>
          <a:bodyPr/>
          <a:lstStyle/>
          <a:p>
            <a:r>
              <a:rPr lang="en-US" dirty="0"/>
              <a:t>The sequence of steps which is defined in order to execute the tasks and goals of any maven project is known as build life cycle in maven. </a:t>
            </a:r>
          </a:p>
          <a:p>
            <a:r>
              <a:rPr lang="en-US" dirty="0"/>
              <a:t>Maven 2.0 version is basically a build life cycle oriented and clearly says that these steps are well defined to get the desired output after the successful execution of the build life cycle.</a:t>
            </a:r>
            <a:endParaRPr lang="en-IN" dirty="0"/>
          </a:p>
        </p:txBody>
      </p:sp>
      <p:sp>
        <p:nvSpPr>
          <p:cNvPr id="3" name="Title 2">
            <a:extLst>
              <a:ext uri="{FF2B5EF4-FFF2-40B4-BE49-F238E27FC236}">
                <a16:creationId xmlns:a16="http://schemas.microsoft.com/office/drawing/2014/main" id="{2FE4E6C9-C934-46C7-98BB-559F996FCD78}"/>
              </a:ext>
            </a:extLst>
          </p:cNvPr>
          <p:cNvSpPr>
            <a:spLocks noGrp="1"/>
          </p:cNvSpPr>
          <p:nvPr>
            <p:ph type="title"/>
          </p:nvPr>
        </p:nvSpPr>
        <p:spPr/>
        <p:txBody>
          <a:bodyPr/>
          <a:lstStyle/>
          <a:p>
            <a:r>
              <a:rPr lang="en-US" dirty="0"/>
              <a:t>What is Maven Build Lifecycle?</a:t>
            </a:r>
            <a:br>
              <a:rPr lang="en-US" dirty="0"/>
            </a:br>
            <a:endParaRPr lang="en-IN" dirty="0"/>
          </a:p>
        </p:txBody>
      </p:sp>
    </p:spTree>
    <p:extLst>
      <p:ext uri="{BB962C8B-B14F-4D97-AF65-F5344CB8AC3E}">
        <p14:creationId xmlns:p14="http://schemas.microsoft.com/office/powerpoint/2010/main" val="508925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Maven comes with 3 built-in build life cycles as shown below :</a:t>
            </a:r>
          </a:p>
          <a:p>
            <a:r>
              <a:rPr lang="en-US" b="1" dirty="0"/>
              <a:t>Clean</a:t>
            </a:r>
            <a:r>
              <a:rPr lang="en-US" dirty="0"/>
              <a:t> - this phase involves cleaning of the project (for a fresh build &amp; deployment)</a:t>
            </a:r>
          </a:p>
          <a:p>
            <a:r>
              <a:rPr lang="en-US" b="1" dirty="0"/>
              <a:t>Default</a:t>
            </a:r>
            <a:r>
              <a:rPr lang="en-US" dirty="0"/>
              <a:t> - this phase handles the complete deployment of the project</a:t>
            </a:r>
          </a:p>
          <a:p>
            <a:r>
              <a:rPr lang="en-US" b="1" dirty="0"/>
              <a:t>Site</a:t>
            </a:r>
            <a:r>
              <a:rPr lang="en-US" dirty="0"/>
              <a:t> - this phase handles the generating the java documentation of the project.</a:t>
            </a:r>
          </a:p>
          <a:p>
            <a:endParaRPr lang="en-IN" dirty="0"/>
          </a:p>
        </p:txBody>
      </p:sp>
      <p:sp>
        <p:nvSpPr>
          <p:cNvPr id="3" name="Title 2"/>
          <p:cNvSpPr>
            <a:spLocks noGrp="1"/>
          </p:cNvSpPr>
          <p:nvPr>
            <p:ph type="title"/>
          </p:nvPr>
        </p:nvSpPr>
        <p:spPr/>
        <p:txBody>
          <a:bodyPr/>
          <a:lstStyle/>
          <a:p>
            <a:r>
              <a:rPr lang="en-IN" dirty="0"/>
              <a:t>Maven Life Cycle</a:t>
            </a:r>
          </a:p>
        </p:txBody>
      </p:sp>
    </p:spTree>
    <p:extLst>
      <p:ext uri="{BB962C8B-B14F-4D97-AF65-F5344CB8AC3E}">
        <p14:creationId xmlns:p14="http://schemas.microsoft.com/office/powerpoint/2010/main" val="2406612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When we execute </a:t>
            </a:r>
            <a:r>
              <a:rPr lang="en-IN" i="1" dirty="0"/>
              <a:t>mvn post-clean</a:t>
            </a:r>
            <a:r>
              <a:rPr lang="en-IN" dirty="0"/>
              <a:t> command, Maven invokes the clean lifecycle consisting of the following phases.</a:t>
            </a:r>
          </a:p>
          <a:p>
            <a:r>
              <a:rPr lang="en-IN" dirty="0"/>
              <a:t>pre-clean</a:t>
            </a:r>
          </a:p>
          <a:p>
            <a:r>
              <a:rPr lang="en-IN" dirty="0"/>
              <a:t>clean</a:t>
            </a:r>
          </a:p>
          <a:p>
            <a:r>
              <a:rPr lang="en-IN" dirty="0"/>
              <a:t>post-clean</a:t>
            </a:r>
          </a:p>
          <a:p>
            <a:endParaRPr lang="en-IN" dirty="0"/>
          </a:p>
          <a:p>
            <a:r>
              <a:rPr lang="en-IN" dirty="0"/>
              <a:t> </a:t>
            </a:r>
            <a:r>
              <a:rPr lang="en-US" dirty="0"/>
              <a:t>The </a:t>
            </a:r>
            <a:r>
              <a:rPr lang="en-US" b="1" dirty="0"/>
              <a:t>clean: clean</a:t>
            </a:r>
            <a:r>
              <a:rPr lang="en-US" dirty="0"/>
              <a:t> goal performs the deletion of the target directory which is the actual build directory.</a:t>
            </a:r>
            <a:endParaRPr lang="en-IN" dirty="0"/>
          </a:p>
        </p:txBody>
      </p:sp>
      <p:sp>
        <p:nvSpPr>
          <p:cNvPr id="3" name="Title 2"/>
          <p:cNvSpPr>
            <a:spLocks noGrp="1"/>
          </p:cNvSpPr>
          <p:nvPr>
            <p:ph type="title"/>
          </p:nvPr>
        </p:nvSpPr>
        <p:spPr/>
        <p:txBody>
          <a:bodyPr/>
          <a:lstStyle/>
          <a:p>
            <a:r>
              <a:rPr lang="en-IN" dirty="0"/>
              <a:t>Clean Life Cycle</a:t>
            </a:r>
          </a:p>
        </p:txBody>
      </p:sp>
    </p:spTree>
    <p:extLst>
      <p:ext uri="{BB962C8B-B14F-4D97-AF65-F5344CB8AC3E}">
        <p14:creationId xmlns:p14="http://schemas.microsoft.com/office/powerpoint/2010/main" val="2999401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D7437-A204-4176-8F1D-14E8F74A7150}"/>
              </a:ext>
            </a:extLst>
          </p:cNvPr>
          <p:cNvSpPr>
            <a:spLocks noGrp="1"/>
          </p:cNvSpPr>
          <p:nvPr>
            <p:ph sz="quarter" idx="12"/>
          </p:nvPr>
        </p:nvSpPr>
        <p:spPr/>
        <p:txBody>
          <a:bodyPr>
            <a:normAutofit fontScale="92500" lnSpcReduction="20000"/>
          </a:bodyPr>
          <a:lstStyle/>
          <a:p>
            <a:r>
              <a:rPr lang="en-US" dirty="0"/>
              <a:t>Clean phase is used to clean up the project and make it ready for the fresh compile and deployment. </a:t>
            </a:r>
          </a:p>
          <a:p>
            <a:r>
              <a:rPr lang="en-US" dirty="0"/>
              <a:t>The command used for the same is </a:t>
            </a:r>
            <a:r>
              <a:rPr lang="en-US" dirty="0" err="1"/>
              <a:t>mvn</a:t>
            </a:r>
            <a:r>
              <a:rPr lang="en-US" dirty="0"/>
              <a:t> post-clean. </a:t>
            </a:r>
          </a:p>
          <a:p>
            <a:r>
              <a:rPr lang="en-US" dirty="0"/>
              <a:t>When </a:t>
            </a:r>
            <a:r>
              <a:rPr lang="en-US" dirty="0" err="1">
                <a:solidFill>
                  <a:srgbClr val="FF0000"/>
                </a:solidFill>
              </a:rPr>
              <a:t>mvn</a:t>
            </a:r>
            <a:r>
              <a:rPr lang="en-US" dirty="0">
                <a:solidFill>
                  <a:srgbClr val="FF0000"/>
                </a:solidFill>
              </a:rPr>
              <a:t> post-clean </a:t>
            </a:r>
            <a:r>
              <a:rPr lang="en-US" dirty="0"/>
              <a:t>command is invoked, maven executes the below tasks via executing the below commands internally :</a:t>
            </a:r>
          </a:p>
          <a:p>
            <a:r>
              <a:rPr lang="en-US" dirty="0" err="1"/>
              <a:t>mvn</a:t>
            </a:r>
            <a:r>
              <a:rPr lang="en-US" dirty="0"/>
              <a:t> pre-clean</a:t>
            </a:r>
          </a:p>
          <a:p>
            <a:r>
              <a:rPr lang="en-US" dirty="0" err="1"/>
              <a:t>mvn</a:t>
            </a:r>
            <a:r>
              <a:rPr lang="en-US" dirty="0"/>
              <a:t> clean</a:t>
            </a:r>
          </a:p>
          <a:p>
            <a:r>
              <a:rPr lang="en-US" dirty="0" err="1"/>
              <a:t>mvn</a:t>
            </a:r>
            <a:r>
              <a:rPr lang="en-US" dirty="0"/>
              <a:t> post-clean</a:t>
            </a:r>
          </a:p>
          <a:p>
            <a:r>
              <a:rPr lang="en-US" dirty="0"/>
              <a:t>This maven's clean is a goal and on executing it cleans up the output directory (target folder) by deleting all the compiled files.</a:t>
            </a:r>
            <a:endParaRPr lang="en-IN" dirty="0"/>
          </a:p>
        </p:txBody>
      </p:sp>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spTree>
    <p:extLst>
      <p:ext uri="{BB962C8B-B14F-4D97-AF65-F5344CB8AC3E}">
        <p14:creationId xmlns:p14="http://schemas.microsoft.com/office/powerpoint/2010/main" val="2531005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Calling one phase of the clean lifecycle results in the execution of all phases up to an including that phase.</a:t>
            </a:r>
          </a:p>
          <a:p>
            <a:r>
              <a:rPr lang="en-US" dirty="0"/>
              <a:t>So, if we perform a "</a:t>
            </a:r>
            <a:r>
              <a:rPr lang="en-US" dirty="0" err="1"/>
              <a:t>mvn</a:t>
            </a:r>
            <a:r>
              <a:rPr lang="en-US" dirty="0"/>
              <a:t> clean", it will execute the pre-clean and the clean phases. </a:t>
            </a:r>
          </a:p>
          <a:p>
            <a:r>
              <a:rPr lang="en-US" dirty="0"/>
              <a:t>If we perform a "</a:t>
            </a:r>
            <a:r>
              <a:rPr lang="en-US" dirty="0" err="1"/>
              <a:t>mvn</a:t>
            </a:r>
            <a:r>
              <a:rPr lang="en-US" dirty="0"/>
              <a:t> post-clean", it will execute the pre-clean, clean, and post-clean phases.</a:t>
            </a:r>
          </a:p>
          <a:p>
            <a:r>
              <a:rPr lang="en-US" dirty="0"/>
              <a:t>The pre-clean phase can be used for any tasks required prior to cleanup.</a:t>
            </a:r>
          </a:p>
          <a:p>
            <a:r>
              <a:rPr lang="en-US" dirty="0"/>
              <a:t>The post-clean phase can be used for tasks following the cleanup.</a:t>
            </a:r>
            <a:endParaRPr lang="en-IN" dirty="0"/>
          </a:p>
        </p:txBody>
      </p:sp>
      <p:sp>
        <p:nvSpPr>
          <p:cNvPr id="3" name="Title 2"/>
          <p:cNvSpPr>
            <a:spLocks noGrp="1"/>
          </p:cNvSpPr>
          <p:nvPr>
            <p:ph type="title"/>
          </p:nvPr>
        </p:nvSpPr>
        <p:spPr/>
        <p:txBody>
          <a:bodyPr/>
          <a:lstStyle/>
          <a:p>
            <a:r>
              <a:rPr lang="en-IN" dirty="0"/>
              <a:t>Maven Life Cycle</a:t>
            </a:r>
          </a:p>
        </p:txBody>
      </p:sp>
    </p:spTree>
    <p:extLst>
      <p:ext uri="{BB962C8B-B14F-4D97-AF65-F5344CB8AC3E}">
        <p14:creationId xmlns:p14="http://schemas.microsoft.com/office/powerpoint/2010/main" val="280449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Java Application Build Steps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D7437-A204-4176-8F1D-14E8F74A7150}"/>
              </a:ext>
            </a:extLst>
          </p:cNvPr>
          <p:cNvSpPr>
            <a:spLocks noGrp="1"/>
          </p:cNvSpPr>
          <p:nvPr>
            <p:ph sz="quarter" idx="12"/>
          </p:nvPr>
        </p:nvSpPr>
        <p:spPr>
          <a:xfrm>
            <a:off x="457201" y="1381125"/>
            <a:ext cx="8228012" cy="3004444"/>
          </a:xfrm>
        </p:spPr>
        <p:txBody>
          <a:bodyPr>
            <a:normAutofit/>
          </a:bodyPr>
          <a:lstStyle/>
          <a:p>
            <a:r>
              <a:rPr lang="en-US" dirty="0"/>
              <a:t>Whenever a maven command for any life cycle is invoked, maven executes the phases till and up to the invoked phase. </a:t>
            </a:r>
          </a:p>
          <a:p>
            <a:r>
              <a:rPr lang="en-US" dirty="0"/>
              <a:t>E.g. when '</a:t>
            </a:r>
            <a:r>
              <a:rPr lang="en-US" dirty="0" err="1"/>
              <a:t>mvn</a:t>
            </a:r>
            <a:r>
              <a:rPr lang="en-US" dirty="0"/>
              <a:t> clean' is invoked, maven will execute only the phase clean. </a:t>
            </a:r>
          </a:p>
          <a:p>
            <a:r>
              <a:rPr lang="en-US" dirty="0"/>
              <a:t>But, no compile/deployment/site phase is invoked.</a:t>
            </a:r>
            <a:endParaRPr lang="en-IN" dirty="0"/>
          </a:p>
        </p:txBody>
      </p:sp>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pic>
        <p:nvPicPr>
          <p:cNvPr id="19458" name="Picture 2" descr="Build life cycle of clean phase">
            <a:extLst>
              <a:ext uri="{FF2B5EF4-FFF2-40B4-BE49-F238E27FC236}">
                <a16:creationId xmlns:a16="http://schemas.microsoft.com/office/drawing/2014/main" id="{0013A293-8C77-4D38-9C9C-61B2EE7F5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470" y="4273072"/>
            <a:ext cx="455295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61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pic>
        <p:nvPicPr>
          <p:cNvPr id="8" name="Picture 7">
            <a:extLst>
              <a:ext uri="{FF2B5EF4-FFF2-40B4-BE49-F238E27FC236}">
                <a16:creationId xmlns:a16="http://schemas.microsoft.com/office/drawing/2014/main" id="{3709FF83-8954-4AEF-A97A-9A90AD4EBD88}"/>
              </a:ext>
            </a:extLst>
          </p:cNvPr>
          <p:cNvPicPr>
            <a:picLocks noChangeAspect="1"/>
          </p:cNvPicPr>
          <p:nvPr/>
        </p:nvPicPr>
        <p:blipFill rotWithShape="1">
          <a:blip r:embed="rId2"/>
          <a:srcRect l="16402" t="14055" r="4084" b="8447"/>
          <a:stretch/>
        </p:blipFill>
        <p:spPr>
          <a:xfrm>
            <a:off x="461035" y="1287262"/>
            <a:ext cx="8456976" cy="5246703"/>
          </a:xfrm>
          <a:prstGeom prst="rect">
            <a:avLst/>
          </a:prstGeom>
        </p:spPr>
      </p:pic>
    </p:spTree>
    <p:extLst>
      <p:ext uri="{BB962C8B-B14F-4D97-AF65-F5344CB8AC3E}">
        <p14:creationId xmlns:p14="http://schemas.microsoft.com/office/powerpoint/2010/main" val="3282336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pic>
        <p:nvPicPr>
          <p:cNvPr id="2" name="Picture 1">
            <a:extLst>
              <a:ext uri="{FF2B5EF4-FFF2-40B4-BE49-F238E27FC236}">
                <a16:creationId xmlns:a16="http://schemas.microsoft.com/office/drawing/2014/main" id="{A4990A91-4DF6-4E2A-8DA4-4E0C1F042A57}"/>
              </a:ext>
            </a:extLst>
          </p:cNvPr>
          <p:cNvPicPr>
            <a:picLocks noChangeAspect="1"/>
          </p:cNvPicPr>
          <p:nvPr/>
        </p:nvPicPr>
        <p:blipFill rotWithShape="1">
          <a:blip r:embed="rId2"/>
          <a:srcRect l="14175" t="12157" r="2427" b="35890"/>
          <a:stretch/>
        </p:blipFill>
        <p:spPr>
          <a:xfrm>
            <a:off x="461035" y="1899821"/>
            <a:ext cx="8416635" cy="4021584"/>
          </a:xfrm>
          <a:prstGeom prst="rect">
            <a:avLst/>
          </a:prstGeom>
        </p:spPr>
      </p:pic>
    </p:spTree>
    <p:extLst>
      <p:ext uri="{BB962C8B-B14F-4D97-AF65-F5344CB8AC3E}">
        <p14:creationId xmlns:p14="http://schemas.microsoft.com/office/powerpoint/2010/main" val="3487172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pic>
        <p:nvPicPr>
          <p:cNvPr id="4" name="Picture 3">
            <a:extLst>
              <a:ext uri="{FF2B5EF4-FFF2-40B4-BE49-F238E27FC236}">
                <a16:creationId xmlns:a16="http://schemas.microsoft.com/office/drawing/2014/main" id="{873ED8EF-74E1-46F7-8C8A-B958526CFFCD}"/>
              </a:ext>
            </a:extLst>
          </p:cNvPr>
          <p:cNvPicPr>
            <a:picLocks noChangeAspect="1"/>
          </p:cNvPicPr>
          <p:nvPr/>
        </p:nvPicPr>
        <p:blipFill rotWithShape="1">
          <a:blip r:embed="rId2"/>
          <a:srcRect l="16699" t="21651" r="3011" b="12934"/>
          <a:stretch/>
        </p:blipFill>
        <p:spPr>
          <a:xfrm>
            <a:off x="461035" y="1651248"/>
            <a:ext cx="8136066" cy="4341180"/>
          </a:xfrm>
          <a:prstGeom prst="rect">
            <a:avLst/>
          </a:prstGeom>
        </p:spPr>
      </p:pic>
    </p:spTree>
    <p:extLst>
      <p:ext uri="{BB962C8B-B14F-4D97-AF65-F5344CB8AC3E}">
        <p14:creationId xmlns:p14="http://schemas.microsoft.com/office/powerpoint/2010/main" val="372641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Maven Site plugin is generally used to create fresh documentation to create reports, deploy site, etc. It has the following phases −</a:t>
            </a:r>
          </a:p>
          <a:p>
            <a:r>
              <a:rPr lang="en-IN" dirty="0"/>
              <a:t>pre-site</a:t>
            </a:r>
          </a:p>
          <a:p>
            <a:r>
              <a:rPr lang="en-IN" dirty="0"/>
              <a:t>site</a:t>
            </a:r>
          </a:p>
          <a:p>
            <a:r>
              <a:rPr lang="en-IN" dirty="0"/>
              <a:t>post-site</a:t>
            </a:r>
          </a:p>
          <a:p>
            <a:r>
              <a:rPr lang="en-IN" dirty="0"/>
              <a:t>site-deploy</a:t>
            </a:r>
          </a:p>
          <a:p>
            <a:endParaRPr lang="en-IN" dirty="0"/>
          </a:p>
        </p:txBody>
      </p:sp>
      <p:sp>
        <p:nvSpPr>
          <p:cNvPr id="3" name="Title 2"/>
          <p:cNvSpPr>
            <a:spLocks noGrp="1"/>
          </p:cNvSpPr>
          <p:nvPr>
            <p:ph type="title"/>
          </p:nvPr>
        </p:nvSpPr>
        <p:spPr/>
        <p:txBody>
          <a:bodyPr/>
          <a:lstStyle/>
          <a:p>
            <a:r>
              <a:rPr lang="en-IN" b="0" dirty="0"/>
              <a:t>Site Lifecycle</a:t>
            </a:r>
            <a:br>
              <a:rPr lang="en-IN" b="0" dirty="0"/>
            </a:br>
            <a:endParaRPr lang="en-IN" dirty="0"/>
          </a:p>
        </p:txBody>
      </p:sp>
    </p:spTree>
    <p:extLst>
      <p:ext uri="{BB962C8B-B14F-4D97-AF65-F5344CB8AC3E}">
        <p14:creationId xmlns:p14="http://schemas.microsoft.com/office/powerpoint/2010/main" val="75069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fontScale="92500" lnSpcReduction="20000"/>
          </a:bodyPr>
          <a:lstStyle/>
          <a:p>
            <a:r>
              <a:rPr lang="en-US" dirty="0"/>
              <a:t>validate: This phase validates the project POM file and makes sure all the necessary information related to carry out the build is available.</a:t>
            </a:r>
          </a:p>
          <a:p>
            <a:r>
              <a:rPr lang="en-US" dirty="0"/>
              <a:t>initialize: This phase initializes the build by setting up the right directory structure and initializing properties.</a:t>
            </a:r>
          </a:p>
          <a:p>
            <a:r>
              <a:rPr lang="en-US" dirty="0"/>
              <a:t>generate-sources: This phase generates any required source code.</a:t>
            </a:r>
          </a:p>
          <a:p>
            <a:r>
              <a:rPr lang="en-US" dirty="0"/>
              <a:t>process-sources: This phase processes the generated source code. For example, there can be a plugin running in this phase to filter the source code based on some defined criteria.</a:t>
            </a:r>
          </a:p>
          <a:p>
            <a:r>
              <a:rPr lang="en-US" dirty="0"/>
              <a:t>generate-resources: This phase generates any resources that need to be packaged with the final artifact.</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1360184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fontScale="92500" lnSpcReduction="10000"/>
          </a:bodyPr>
          <a:lstStyle/>
          <a:p>
            <a:r>
              <a:rPr lang="en-US" dirty="0"/>
              <a:t>process-resources: This phase processes the generated resources. It copies the resources to their destination directories and makes them ready for packaging.</a:t>
            </a:r>
          </a:p>
          <a:p>
            <a:r>
              <a:rPr lang="en-US" dirty="0"/>
              <a:t>compile: This phase compiles the source code.</a:t>
            </a:r>
          </a:p>
          <a:p>
            <a:r>
              <a:rPr lang="en-US" dirty="0"/>
              <a:t>process-classes: This phase can be used to carry out any bytecode enhancements after the compile phase.</a:t>
            </a:r>
          </a:p>
          <a:p>
            <a:r>
              <a:rPr lang="en-US" dirty="0"/>
              <a:t>generate-test-sources: This phase generates the required source code for tests.</a:t>
            </a:r>
          </a:p>
          <a:p>
            <a:r>
              <a:rPr lang="en-US" dirty="0"/>
              <a:t>process-test-sources: This phase processes the generated test source code. For example, there can be a plugin running in this phase to filter the source code based on some defined criteria.</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845050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a:bodyPr>
          <a:lstStyle/>
          <a:p>
            <a:r>
              <a:rPr lang="en-US" dirty="0"/>
              <a:t>generate-test-resources: This phase generates all the resources required to run tests.</a:t>
            </a:r>
          </a:p>
          <a:p>
            <a:r>
              <a:rPr lang="en-US" dirty="0"/>
              <a:t>process-test-resources: This phase processes the generated test resources. It copies the resources to their destination directories and makes them ready for testing.</a:t>
            </a:r>
          </a:p>
          <a:p>
            <a:r>
              <a:rPr lang="en-US" dirty="0"/>
              <a:t>test-compile: This phase compiles the source code for tests.</a:t>
            </a:r>
          </a:p>
          <a:p>
            <a:r>
              <a:rPr lang="en-US" dirty="0"/>
              <a:t>process-test-classes: This phase can be used to carry out any bytecode enhancements after the test-compile phase.</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943492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fontScale="92500"/>
          </a:bodyPr>
          <a:lstStyle/>
          <a:p>
            <a:r>
              <a:rPr lang="en-US" dirty="0"/>
              <a:t>test: This phase executes tests using the appropriate unit test framework.</a:t>
            </a:r>
          </a:p>
          <a:p>
            <a:r>
              <a:rPr lang="en-US" dirty="0"/>
              <a:t>prepare-package: This phase is useful in organizing the artifacts to be packaged.</a:t>
            </a:r>
          </a:p>
          <a:p>
            <a:r>
              <a:rPr lang="en-US" dirty="0"/>
              <a:t>package: This phase packs the artifacts into a distributable format, for example, JAR or WAR.</a:t>
            </a:r>
          </a:p>
          <a:p>
            <a:r>
              <a:rPr lang="en-US" dirty="0"/>
              <a:t>pre-integration-test: This phase performs the actions required (if any) before running integration tests. This may be used to start any external application servers and deploy the artifacts into different test environments.</a:t>
            </a:r>
          </a:p>
          <a:p>
            <a:r>
              <a:rPr lang="en-US" dirty="0"/>
              <a:t>integration-test: This phase runs integration tests.</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1589247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a:bodyPr>
          <a:lstStyle/>
          <a:p>
            <a:r>
              <a:rPr lang="en-US" dirty="0"/>
              <a:t>post-integration-test: This phase can be used to perform any cleanup tasks after running the integration tests.</a:t>
            </a:r>
          </a:p>
          <a:p>
            <a:r>
              <a:rPr lang="en-US" dirty="0"/>
              <a:t>verify: This phase verifies the validity of the package. The criteria to check the validity needs to be defined by the respective plugins.</a:t>
            </a:r>
          </a:p>
          <a:p>
            <a:r>
              <a:rPr lang="en-US" dirty="0"/>
              <a:t>install: This phase installs the final artifact in the local repository.</a:t>
            </a:r>
          </a:p>
          <a:p>
            <a:r>
              <a:rPr lang="en-US" dirty="0"/>
              <a:t>deploy: This phase deploys the final artifact to a remote repository.</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284403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Issues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pic>
        <p:nvPicPr>
          <p:cNvPr id="6" name="Picture 5">
            <a:extLst>
              <a:ext uri="{FF2B5EF4-FFF2-40B4-BE49-F238E27FC236}">
                <a16:creationId xmlns:a16="http://schemas.microsoft.com/office/drawing/2014/main" id="{8CAEEB7B-CA91-4DEC-B4BF-C40B4BA4B784}"/>
              </a:ext>
            </a:extLst>
          </p:cNvPr>
          <p:cNvPicPr>
            <a:picLocks noChangeAspect="1"/>
          </p:cNvPicPr>
          <p:nvPr/>
        </p:nvPicPr>
        <p:blipFill>
          <a:blip r:embed="rId2"/>
          <a:stretch>
            <a:fillRect/>
          </a:stretch>
        </p:blipFill>
        <p:spPr>
          <a:xfrm>
            <a:off x="181804" y="1535836"/>
            <a:ext cx="8484492" cy="4814131"/>
          </a:xfrm>
          <a:prstGeom prst="rect">
            <a:avLst/>
          </a:prstGeom>
        </p:spPr>
      </p:pic>
    </p:spTree>
    <p:extLst>
      <p:ext uri="{BB962C8B-B14F-4D97-AF65-F5344CB8AC3E}">
        <p14:creationId xmlns:p14="http://schemas.microsoft.com/office/powerpoint/2010/main" val="981858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5" name="Picture 4"/>
          <p:cNvPicPr>
            <a:picLocks noChangeAspect="1"/>
          </p:cNvPicPr>
          <p:nvPr/>
        </p:nvPicPr>
        <p:blipFill>
          <a:blip r:embed="rId2"/>
          <a:stretch>
            <a:fillRect/>
          </a:stretch>
        </p:blipFill>
        <p:spPr>
          <a:xfrm>
            <a:off x="223168" y="757008"/>
            <a:ext cx="8920832" cy="6061407"/>
          </a:xfrm>
          <a:prstGeom prst="rect">
            <a:avLst/>
          </a:prstGeom>
        </p:spPr>
      </p:pic>
    </p:spTree>
    <p:extLst>
      <p:ext uri="{BB962C8B-B14F-4D97-AF65-F5344CB8AC3E}">
        <p14:creationId xmlns:p14="http://schemas.microsoft.com/office/powerpoint/2010/main" val="1947041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2" name="Picture 1"/>
          <p:cNvPicPr>
            <a:picLocks noChangeAspect="1"/>
          </p:cNvPicPr>
          <p:nvPr/>
        </p:nvPicPr>
        <p:blipFill>
          <a:blip r:embed="rId2"/>
          <a:stretch>
            <a:fillRect/>
          </a:stretch>
        </p:blipFill>
        <p:spPr>
          <a:xfrm>
            <a:off x="224468" y="1423483"/>
            <a:ext cx="8695063" cy="5393184"/>
          </a:xfrm>
          <a:prstGeom prst="rect">
            <a:avLst/>
          </a:prstGeom>
        </p:spPr>
      </p:pic>
    </p:spTree>
    <p:extLst>
      <p:ext uri="{BB962C8B-B14F-4D97-AF65-F5344CB8AC3E}">
        <p14:creationId xmlns:p14="http://schemas.microsoft.com/office/powerpoint/2010/main" val="2365714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1026" name="Picture 2">
            <a:extLst>
              <a:ext uri="{FF2B5EF4-FFF2-40B4-BE49-F238E27FC236}">
                <a16:creationId xmlns:a16="http://schemas.microsoft.com/office/drawing/2014/main" id="{08E43687-857C-45EE-9EA9-28A5E7A9E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45" y="1692397"/>
            <a:ext cx="7811247" cy="415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815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2" name="Picture 1">
            <a:extLst>
              <a:ext uri="{FF2B5EF4-FFF2-40B4-BE49-F238E27FC236}">
                <a16:creationId xmlns:a16="http://schemas.microsoft.com/office/drawing/2014/main" id="{07A3CBAC-3305-42D6-86B4-E96283F50811}"/>
              </a:ext>
            </a:extLst>
          </p:cNvPr>
          <p:cNvPicPr>
            <a:picLocks noChangeAspect="1"/>
          </p:cNvPicPr>
          <p:nvPr/>
        </p:nvPicPr>
        <p:blipFill rotWithShape="1">
          <a:blip r:embed="rId2"/>
          <a:srcRect t="10259" b="6030"/>
          <a:stretch/>
        </p:blipFill>
        <p:spPr>
          <a:xfrm>
            <a:off x="0" y="1633492"/>
            <a:ext cx="9144000" cy="4305670"/>
          </a:xfrm>
          <a:prstGeom prst="rect">
            <a:avLst/>
          </a:prstGeom>
        </p:spPr>
      </p:pic>
      <p:sp>
        <p:nvSpPr>
          <p:cNvPr id="4" name="TextBox 3">
            <a:extLst>
              <a:ext uri="{FF2B5EF4-FFF2-40B4-BE49-F238E27FC236}">
                <a16:creationId xmlns:a16="http://schemas.microsoft.com/office/drawing/2014/main" id="{1BC3AF37-2923-4F9C-93D2-99C023592D47}"/>
              </a:ext>
            </a:extLst>
          </p:cNvPr>
          <p:cNvSpPr txBox="1"/>
          <p:nvPr/>
        </p:nvSpPr>
        <p:spPr>
          <a:xfrm>
            <a:off x="1189607" y="1209128"/>
            <a:ext cx="3538148" cy="369332"/>
          </a:xfrm>
          <a:prstGeom prst="rect">
            <a:avLst/>
          </a:prstGeom>
          <a:noFill/>
        </p:spPr>
        <p:txBody>
          <a:bodyPr wrap="none" rtlCol="0">
            <a:spAutoFit/>
          </a:bodyPr>
          <a:lstStyle/>
          <a:p>
            <a:r>
              <a:rPr lang="en-IN" dirty="0" err="1"/>
              <a:t>Mvn</a:t>
            </a:r>
            <a:r>
              <a:rPr lang="en-IN" dirty="0"/>
              <a:t> </a:t>
            </a:r>
            <a:r>
              <a:rPr lang="en-IN" dirty="0" err="1"/>
              <a:t>help:describe</a:t>
            </a:r>
            <a:r>
              <a:rPr lang="en-IN" dirty="0"/>
              <a:t> –</a:t>
            </a:r>
            <a:r>
              <a:rPr lang="en-IN" dirty="0" err="1"/>
              <a:t>Dcmd</a:t>
            </a:r>
            <a:r>
              <a:rPr lang="en-IN" dirty="0"/>
              <a:t>=clean</a:t>
            </a:r>
          </a:p>
        </p:txBody>
      </p:sp>
    </p:spTree>
    <p:extLst>
      <p:ext uri="{BB962C8B-B14F-4D97-AF65-F5344CB8AC3E}">
        <p14:creationId xmlns:p14="http://schemas.microsoft.com/office/powerpoint/2010/main" val="4280821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4" name="Picture 3">
            <a:extLst>
              <a:ext uri="{FF2B5EF4-FFF2-40B4-BE49-F238E27FC236}">
                <a16:creationId xmlns:a16="http://schemas.microsoft.com/office/drawing/2014/main" id="{C20DFEBF-1DDC-49CD-8E88-0D192F7924E7}"/>
              </a:ext>
            </a:extLst>
          </p:cNvPr>
          <p:cNvPicPr>
            <a:picLocks noChangeAspect="1"/>
          </p:cNvPicPr>
          <p:nvPr/>
        </p:nvPicPr>
        <p:blipFill rotWithShape="1">
          <a:blip r:embed="rId2"/>
          <a:srcRect t="3182" b="5512"/>
          <a:stretch/>
        </p:blipFill>
        <p:spPr>
          <a:xfrm>
            <a:off x="0" y="1615735"/>
            <a:ext cx="9144000" cy="4696288"/>
          </a:xfrm>
          <a:prstGeom prst="rect">
            <a:avLst/>
          </a:prstGeom>
        </p:spPr>
      </p:pic>
    </p:spTree>
    <p:extLst>
      <p:ext uri="{BB962C8B-B14F-4D97-AF65-F5344CB8AC3E}">
        <p14:creationId xmlns:p14="http://schemas.microsoft.com/office/powerpoint/2010/main" val="1850979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2050" name="Picture 2">
            <a:extLst>
              <a:ext uri="{FF2B5EF4-FFF2-40B4-BE49-F238E27FC236}">
                <a16:creationId xmlns:a16="http://schemas.microsoft.com/office/drawing/2014/main" id="{825F6733-61D3-407F-838B-FF9106677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2074322"/>
            <a:ext cx="8165978" cy="384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314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B3F389-7D2A-428E-B588-AEE2B9BA56B6}"/>
              </a:ext>
            </a:extLst>
          </p:cNvPr>
          <p:cNvSpPr>
            <a:spLocks noGrp="1"/>
          </p:cNvSpPr>
          <p:nvPr>
            <p:ph sz="quarter" idx="12"/>
          </p:nvPr>
        </p:nvSpPr>
        <p:spPr/>
        <p:txBody>
          <a:bodyPr/>
          <a:lstStyle/>
          <a:p>
            <a:r>
              <a:rPr lang="en-US" dirty="0"/>
              <a:t> if we call a particular phase via a maven command, such as "</a:t>
            </a:r>
            <a:r>
              <a:rPr lang="en-US" dirty="0" err="1"/>
              <a:t>mvn</a:t>
            </a:r>
            <a:r>
              <a:rPr lang="en-US" dirty="0"/>
              <a:t> compile", all phases up to and including that phase will be executed. </a:t>
            </a:r>
          </a:p>
          <a:p>
            <a:r>
              <a:rPr lang="en-US" dirty="0"/>
              <a:t>So, in the case of "</a:t>
            </a:r>
            <a:r>
              <a:rPr lang="en-US" dirty="0" err="1"/>
              <a:t>mvn</a:t>
            </a:r>
            <a:r>
              <a:rPr lang="en-US" dirty="0"/>
              <a:t> compile", we would actually go through the validate, generate-sources, process-sources, generate-resources, process-resources, and compile phases. </a:t>
            </a:r>
          </a:p>
          <a:p>
            <a:r>
              <a:rPr lang="en-US" dirty="0"/>
              <a:t>The second main concept to be aware of in regards to lifecycles is that, based on the packaging of a project (jar, </a:t>
            </a:r>
            <a:r>
              <a:rPr lang="en-US" dirty="0" err="1"/>
              <a:t>warW</a:t>
            </a:r>
            <a:r>
              <a:rPr lang="en-US" dirty="0"/>
              <a:t>, </a:t>
            </a:r>
            <a:r>
              <a:rPr lang="en-US" dirty="0" err="1"/>
              <a:t>earW</a:t>
            </a:r>
            <a:r>
              <a:rPr lang="en-US" dirty="0"/>
              <a:t>, </a:t>
            </a:r>
            <a:r>
              <a:rPr lang="en-US" dirty="0" err="1"/>
              <a:t>etc</a:t>
            </a:r>
            <a:r>
              <a:rPr lang="en-US" dirty="0"/>
              <a:t>), different maven goals will be bound to different phases of the maven lifecycle.</a:t>
            </a:r>
            <a:endParaRPr lang="en-IN" dirty="0"/>
          </a:p>
        </p:txBody>
      </p:sp>
      <p:sp>
        <p:nvSpPr>
          <p:cNvPr id="3" name="Title 2">
            <a:extLst>
              <a:ext uri="{FF2B5EF4-FFF2-40B4-BE49-F238E27FC236}">
                <a16:creationId xmlns:a16="http://schemas.microsoft.com/office/drawing/2014/main" id="{BC9CFEF9-B124-46A2-A800-66B42E3AB3A4}"/>
              </a:ext>
            </a:extLst>
          </p:cNvPr>
          <p:cNvSpPr>
            <a:spLocks noGrp="1"/>
          </p:cNvSpPr>
          <p:nvPr>
            <p:ph type="title"/>
          </p:nvPr>
        </p:nvSpPr>
        <p:spPr/>
        <p:txBody>
          <a:bodyPr/>
          <a:lstStyle/>
          <a:p>
            <a:r>
              <a:rPr lang="en-IN" dirty="0"/>
              <a:t>Maven Life Cycle (Default)</a:t>
            </a:r>
          </a:p>
        </p:txBody>
      </p:sp>
    </p:spTree>
    <p:extLst>
      <p:ext uri="{BB962C8B-B14F-4D97-AF65-F5344CB8AC3E}">
        <p14:creationId xmlns:p14="http://schemas.microsoft.com/office/powerpoint/2010/main" val="3723659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Maven  Life cycle phases</a:t>
            </a:r>
          </a:p>
        </p:txBody>
      </p:sp>
      <p:sp>
        <p:nvSpPr>
          <p:cNvPr id="11267" name="Rectangle 3"/>
          <p:cNvSpPr>
            <a:spLocks noGrp="1" noChangeArrowheads="1"/>
          </p:cNvSpPr>
          <p:nvPr>
            <p:ph type="body" idx="4294967295"/>
          </p:nvPr>
        </p:nvSpPr>
        <p:spPr>
          <a:xfrm>
            <a:off x="331255" y="1295400"/>
            <a:ext cx="8458200" cy="5334000"/>
          </a:xfrm>
          <a:prstGeom prst="rect">
            <a:avLst/>
          </a:prstGeom>
        </p:spPr>
        <p:txBody>
          <a:bodyPr/>
          <a:lstStyle/>
          <a:p>
            <a:pPr marL="419100" indent="-419100"/>
            <a:r>
              <a:rPr lang="en-US" dirty="0"/>
              <a:t>Plug-ins are software modules which are written to fit into the plug-in framework of Maven.</a:t>
            </a:r>
          </a:p>
          <a:p>
            <a:pPr marL="419100" indent="-419100"/>
            <a:r>
              <a:rPr lang="en-US" dirty="0"/>
              <a:t>Each task within a </a:t>
            </a:r>
            <a:r>
              <a:rPr lang="en-US" dirty="0" err="1"/>
              <a:t>plugin</a:t>
            </a:r>
            <a:r>
              <a:rPr lang="en-US" dirty="0"/>
              <a:t> is called a </a:t>
            </a:r>
            <a:r>
              <a:rPr lang="en-US" i="1" dirty="0" err="1"/>
              <a:t>mojo</a:t>
            </a:r>
            <a:r>
              <a:rPr lang="en-US" dirty="0"/>
              <a:t>.</a:t>
            </a:r>
          </a:p>
          <a:p>
            <a:pPr marL="419100" indent="-419100"/>
            <a:r>
              <a:rPr lang="en-US" dirty="0"/>
              <a:t>A </a:t>
            </a:r>
            <a:r>
              <a:rPr lang="en-US" dirty="0" err="1"/>
              <a:t>mojo</a:t>
            </a:r>
            <a:r>
              <a:rPr lang="en-US" dirty="0"/>
              <a:t> is executed when the Maven engine executes the corresponding phase on the build life cycle.</a:t>
            </a:r>
          </a:p>
          <a:p>
            <a:pPr marL="419100" indent="-419100"/>
            <a:r>
              <a:rPr lang="en-US" dirty="0"/>
              <a:t>The association between the phase of a life cycle and a </a:t>
            </a:r>
            <a:r>
              <a:rPr lang="en-US" dirty="0" err="1"/>
              <a:t>mojo</a:t>
            </a:r>
            <a:r>
              <a:rPr lang="en-US" dirty="0"/>
              <a:t> is called as a </a:t>
            </a:r>
            <a:r>
              <a:rPr lang="en-US" i="1" dirty="0"/>
              <a:t>binding</a:t>
            </a:r>
            <a:r>
              <a:rPr lang="en-US" dirty="0"/>
              <a:t>.</a:t>
            </a:r>
          </a:p>
          <a:p>
            <a:pPr marL="419100" indent="-419100"/>
            <a:endParaRPr lang="en-US" dirty="0"/>
          </a:p>
          <a:p>
            <a:pPr marL="419100" indent="-419100"/>
            <a:endParaRPr lang="en-US" dirty="0"/>
          </a:p>
        </p:txBody>
      </p:sp>
    </p:spTree>
    <p:extLst>
      <p:ext uri="{BB962C8B-B14F-4D97-AF65-F5344CB8AC3E}">
        <p14:creationId xmlns:p14="http://schemas.microsoft.com/office/powerpoint/2010/main" val="861099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Maven  Life cycle phases (Continued…)</a:t>
            </a:r>
          </a:p>
        </p:txBody>
      </p:sp>
      <p:sp>
        <p:nvSpPr>
          <p:cNvPr id="12291" name="Rectangle 3"/>
          <p:cNvSpPr>
            <a:spLocks noGrp="1" noChangeArrowheads="1"/>
          </p:cNvSpPr>
          <p:nvPr>
            <p:ph type="body" idx="4294967295"/>
          </p:nvPr>
        </p:nvSpPr>
        <p:spPr>
          <a:xfrm>
            <a:off x="331255" y="1295400"/>
            <a:ext cx="8458200" cy="704850"/>
          </a:xfrm>
          <a:prstGeom prst="rect">
            <a:avLst/>
          </a:prstGeom>
        </p:spPr>
        <p:txBody>
          <a:bodyPr/>
          <a:lstStyle/>
          <a:p>
            <a:pPr marL="419100" indent="-419100">
              <a:buFontTx/>
              <a:buNone/>
            </a:pPr>
            <a:r>
              <a:rPr lang="en-US" dirty="0"/>
              <a:t>Few phases of the build life cycle are described below:</a:t>
            </a:r>
          </a:p>
        </p:txBody>
      </p:sp>
      <p:graphicFrame>
        <p:nvGraphicFramePr>
          <p:cNvPr id="4" name="Diagram 3"/>
          <p:cNvGraphicFramePr/>
          <p:nvPr/>
        </p:nvGraphicFramePr>
        <p:xfrm>
          <a:off x="161925" y="2105025"/>
          <a:ext cx="8839200" cy="3609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2070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se_construction2.jpg"/>
          <p:cNvPicPr>
            <a:picLocks noChangeAspect="1"/>
          </p:cNvPicPr>
          <p:nvPr/>
        </p:nvPicPr>
        <p:blipFill>
          <a:blip r:embed="rId3" cstate="print"/>
          <a:srcRect t="3976" b="2537"/>
          <a:stretch>
            <a:fillRect/>
          </a:stretch>
        </p:blipFill>
        <p:spPr bwMode="auto">
          <a:xfrm>
            <a:off x="17170" y="0"/>
            <a:ext cx="9126830" cy="3420093"/>
          </a:xfrm>
          <a:prstGeom prst="rect">
            <a:avLst/>
          </a:prstGeom>
          <a:noFill/>
          <a:ln>
            <a:noFill/>
          </a:ln>
        </p:spPr>
      </p:pic>
      <p:sp>
        <p:nvSpPr>
          <p:cNvPr id="2" name="Content Placeholder 1"/>
          <p:cNvSpPr>
            <a:spLocks noGrp="1"/>
          </p:cNvSpPr>
          <p:nvPr>
            <p:ph sz="quarter" idx="12"/>
          </p:nvPr>
        </p:nvSpPr>
        <p:spPr>
          <a:xfrm>
            <a:off x="457201" y="3504758"/>
            <a:ext cx="8228012" cy="2998170"/>
          </a:xfrm>
        </p:spPr>
        <p:txBody>
          <a:bodyPr>
            <a:normAutofit/>
          </a:bodyPr>
          <a:lstStyle/>
          <a:p>
            <a:r>
              <a:rPr lang="en-US" dirty="0"/>
              <a:t>Build tool</a:t>
            </a:r>
          </a:p>
          <a:p>
            <a:r>
              <a:rPr lang="en-US" dirty="0"/>
              <a:t>A software project management and comprehension tool.</a:t>
            </a:r>
          </a:p>
          <a:p>
            <a:r>
              <a:rPr lang="en-US" dirty="0"/>
              <a:t>It can manage the build of project, documentation and reporting from a central piece of information</a:t>
            </a:r>
          </a:p>
          <a:p>
            <a:r>
              <a:rPr lang="en-US" dirty="0"/>
              <a:t>Maven is hosted by Apache Software Foundation</a:t>
            </a:r>
          </a:p>
          <a:p>
            <a:endParaRPr lang="en-US" dirty="0"/>
          </a:p>
          <a:p>
            <a:endParaRPr lang="en-US" dirty="0"/>
          </a:p>
        </p:txBody>
      </p:sp>
      <p:sp>
        <p:nvSpPr>
          <p:cNvPr id="3" name="Title 2"/>
          <p:cNvSpPr>
            <a:spLocks noGrp="1"/>
          </p:cNvSpPr>
          <p:nvPr>
            <p:ph type="title"/>
          </p:nvPr>
        </p:nvSpPr>
        <p:spPr>
          <a:xfrm>
            <a:off x="461035" y="2628247"/>
            <a:ext cx="8205261" cy="785553"/>
          </a:xfrm>
        </p:spPr>
        <p:txBody>
          <a:bodyPr/>
          <a:lstStyle/>
          <a:p>
            <a:r>
              <a:rPr lang="en-US" dirty="0">
                <a:solidFill>
                  <a:schemeClr val="bg1"/>
                </a:solidFill>
              </a:rPr>
              <a:t>What is Maven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7179971" cy="499190"/>
          </a:xfrm>
        </p:spPr>
        <p:txBody>
          <a:bodyPr/>
          <a:lstStyle/>
          <a:p>
            <a:r>
              <a:rPr lang="en-IN" dirty="0"/>
              <a:t>JAR</a:t>
            </a:r>
          </a:p>
        </p:txBody>
      </p:sp>
      <p:sp>
        <p:nvSpPr>
          <p:cNvPr id="3" name="Title 2"/>
          <p:cNvSpPr>
            <a:spLocks noGrp="1"/>
          </p:cNvSpPr>
          <p:nvPr>
            <p:ph type="title"/>
          </p:nvPr>
        </p:nvSpPr>
        <p:spPr/>
        <p:txBody>
          <a:bodyPr/>
          <a:lstStyle/>
          <a:p>
            <a:r>
              <a:rPr lang="en-IN" dirty="0"/>
              <a:t>Package-specific Lifecycles</a:t>
            </a:r>
          </a:p>
        </p:txBody>
      </p:sp>
      <p:pic>
        <p:nvPicPr>
          <p:cNvPr id="4" name="Picture 3"/>
          <p:cNvPicPr>
            <a:picLocks noChangeAspect="1"/>
          </p:cNvPicPr>
          <p:nvPr/>
        </p:nvPicPr>
        <p:blipFill>
          <a:blip r:embed="rId2"/>
          <a:stretch>
            <a:fillRect/>
          </a:stretch>
        </p:blipFill>
        <p:spPr>
          <a:xfrm>
            <a:off x="566669" y="2157914"/>
            <a:ext cx="8328293" cy="3328486"/>
          </a:xfrm>
          <a:prstGeom prst="rect">
            <a:avLst/>
          </a:prstGeom>
        </p:spPr>
      </p:pic>
    </p:spTree>
    <p:extLst>
      <p:ext uri="{BB962C8B-B14F-4D97-AF65-F5344CB8AC3E}">
        <p14:creationId xmlns:p14="http://schemas.microsoft.com/office/powerpoint/2010/main" val="757385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7179971" cy="499190"/>
          </a:xfrm>
        </p:spPr>
        <p:txBody>
          <a:bodyPr/>
          <a:lstStyle/>
          <a:p>
            <a:r>
              <a:rPr lang="en-IN" dirty="0"/>
              <a:t>WAR</a:t>
            </a:r>
          </a:p>
        </p:txBody>
      </p:sp>
      <p:sp>
        <p:nvSpPr>
          <p:cNvPr id="3" name="Title 2"/>
          <p:cNvSpPr>
            <a:spLocks noGrp="1"/>
          </p:cNvSpPr>
          <p:nvPr>
            <p:ph type="title"/>
          </p:nvPr>
        </p:nvSpPr>
        <p:spPr/>
        <p:txBody>
          <a:bodyPr/>
          <a:lstStyle/>
          <a:p>
            <a:r>
              <a:rPr lang="en-IN" dirty="0"/>
              <a:t>Package-specific Lifecycles</a:t>
            </a:r>
          </a:p>
        </p:txBody>
      </p:sp>
      <p:pic>
        <p:nvPicPr>
          <p:cNvPr id="5" name="Picture 4"/>
          <p:cNvPicPr>
            <a:picLocks noChangeAspect="1"/>
          </p:cNvPicPr>
          <p:nvPr/>
        </p:nvPicPr>
        <p:blipFill>
          <a:blip r:embed="rId2"/>
          <a:stretch>
            <a:fillRect/>
          </a:stretch>
        </p:blipFill>
        <p:spPr>
          <a:xfrm>
            <a:off x="492351" y="2198625"/>
            <a:ext cx="7853160" cy="2914288"/>
          </a:xfrm>
          <a:prstGeom prst="rect">
            <a:avLst/>
          </a:prstGeom>
        </p:spPr>
      </p:pic>
    </p:spTree>
    <p:extLst>
      <p:ext uri="{BB962C8B-B14F-4D97-AF65-F5344CB8AC3E}">
        <p14:creationId xmlns:p14="http://schemas.microsoft.com/office/powerpoint/2010/main" val="4225577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61"/>
          <a:stretch/>
        </p:blipFill>
        <p:spPr>
          <a:xfrm>
            <a:off x="852256" y="566670"/>
            <a:ext cx="7785022" cy="5821251"/>
          </a:xfrm>
          <a:prstGeom prst="rect">
            <a:avLst/>
          </a:prstGeom>
        </p:spPr>
      </p:pic>
    </p:spTree>
    <p:extLst>
      <p:ext uri="{BB962C8B-B14F-4D97-AF65-F5344CB8AC3E}">
        <p14:creationId xmlns:p14="http://schemas.microsoft.com/office/powerpoint/2010/main" val="4160445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Lessons">
            <a:extLst>
              <a:ext uri="{FF2B5EF4-FFF2-40B4-BE49-F238E27FC236}">
                <a16:creationId xmlns:a16="http://schemas.microsoft.com/office/drawing/2014/main" id="{9E45D578-0CDB-407B-9840-AA21A4551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1000125"/>
            <a:ext cx="9058275"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634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8263-09CB-4956-8EFB-44E63D372A6B}"/>
              </a:ext>
            </a:extLst>
          </p:cNvPr>
          <p:cNvSpPr>
            <a:spLocks noGrp="1"/>
          </p:cNvSpPr>
          <p:nvPr>
            <p:ph type="title"/>
          </p:nvPr>
        </p:nvSpPr>
        <p:spPr/>
        <p:txBody>
          <a:bodyPr/>
          <a:lstStyle/>
          <a:p>
            <a:r>
              <a:rPr lang="en-IN" dirty="0"/>
              <a:t>POM Major Elements</a:t>
            </a:r>
          </a:p>
        </p:txBody>
      </p:sp>
      <p:sp>
        <p:nvSpPr>
          <p:cNvPr id="3" name="Content Placeholder 2">
            <a:extLst>
              <a:ext uri="{FF2B5EF4-FFF2-40B4-BE49-F238E27FC236}">
                <a16:creationId xmlns:a16="http://schemas.microsoft.com/office/drawing/2014/main" id="{D3FF6578-B480-404E-AD56-B8CA2AA32D2B}"/>
              </a:ext>
            </a:extLst>
          </p:cNvPr>
          <p:cNvSpPr>
            <a:spLocks noGrp="1"/>
          </p:cNvSpPr>
          <p:nvPr>
            <p:ph sz="quarter" idx="12"/>
          </p:nvPr>
        </p:nvSpPr>
        <p:spPr/>
        <p:txBody>
          <a:bodyPr>
            <a:normAutofit fontScale="85000" lnSpcReduction="20000"/>
          </a:bodyPr>
          <a:lstStyle/>
          <a:p>
            <a:r>
              <a:rPr lang="en-US" dirty="0"/>
              <a:t>project –&gt; root element</a:t>
            </a:r>
          </a:p>
          <a:p>
            <a:r>
              <a:rPr lang="en-US" dirty="0" err="1"/>
              <a:t>modelVersion</a:t>
            </a:r>
            <a:r>
              <a:rPr lang="en-US" dirty="0"/>
              <a:t> –&gt; mandatory element with value 4.0.0 which is currently supported version for both Maven 2 &amp; 3</a:t>
            </a:r>
          </a:p>
          <a:p>
            <a:r>
              <a:rPr lang="en-US" dirty="0" err="1"/>
              <a:t>groupId</a:t>
            </a:r>
            <a:r>
              <a:rPr lang="en-US" dirty="0"/>
              <a:t> –&gt; this is the top-most element while considering maven repository structure and its generally kept unique amongst organization</a:t>
            </a:r>
          </a:p>
          <a:p>
            <a:r>
              <a:rPr lang="en-US" dirty="0" err="1"/>
              <a:t>artifactId</a:t>
            </a:r>
            <a:r>
              <a:rPr lang="en-US" dirty="0"/>
              <a:t> –&gt; this is similar to name of the project and this lies under &lt;</a:t>
            </a:r>
            <a:r>
              <a:rPr lang="en-US" dirty="0" err="1"/>
              <a:t>groupId</a:t>
            </a:r>
            <a:r>
              <a:rPr lang="en-US" dirty="0"/>
              <a:t>&gt; element</a:t>
            </a:r>
          </a:p>
          <a:p>
            <a:r>
              <a:rPr lang="en-US" dirty="0"/>
              <a:t>version –&gt; this is final element in Maven co-ordinate system and generally it defines version of the project. Like, initially it can be kept 1.0 and later with couple changes version changes to 1.1 or 2.0 depending on the major/minor releases. Together with &lt;</a:t>
            </a:r>
            <a:r>
              <a:rPr lang="en-US" dirty="0" err="1"/>
              <a:t>groupId</a:t>
            </a:r>
            <a:r>
              <a:rPr lang="en-US" dirty="0"/>
              <a:t>&gt; &amp; &lt;</a:t>
            </a:r>
            <a:r>
              <a:rPr lang="en-US" dirty="0" err="1"/>
              <a:t>artifactId</a:t>
            </a:r>
            <a:r>
              <a:rPr lang="en-US" dirty="0"/>
              <a:t>&gt; elements acts like an address and timestamp in one</a:t>
            </a:r>
            <a:endParaRPr lang="en-IN" dirty="0"/>
          </a:p>
        </p:txBody>
      </p:sp>
    </p:spTree>
    <p:extLst>
      <p:ext uri="{BB962C8B-B14F-4D97-AF65-F5344CB8AC3E}">
        <p14:creationId xmlns:p14="http://schemas.microsoft.com/office/powerpoint/2010/main" val="1260822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8263-09CB-4956-8EFB-44E63D372A6B}"/>
              </a:ext>
            </a:extLst>
          </p:cNvPr>
          <p:cNvSpPr>
            <a:spLocks noGrp="1"/>
          </p:cNvSpPr>
          <p:nvPr>
            <p:ph type="title"/>
          </p:nvPr>
        </p:nvSpPr>
        <p:spPr/>
        <p:txBody>
          <a:bodyPr/>
          <a:lstStyle/>
          <a:p>
            <a:r>
              <a:rPr lang="en-IN" dirty="0"/>
              <a:t>POM Major Elements</a:t>
            </a:r>
          </a:p>
        </p:txBody>
      </p:sp>
      <p:sp>
        <p:nvSpPr>
          <p:cNvPr id="3" name="Content Placeholder 2">
            <a:extLst>
              <a:ext uri="{FF2B5EF4-FFF2-40B4-BE49-F238E27FC236}">
                <a16:creationId xmlns:a16="http://schemas.microsoft.com/office/drawing/2014/main" id="{D3FF6578-B480-404E-AD56-B8CA2AA32D2B}"/>
              </a:ext>
            </a:extLst>
          </p:cNvPr>
          <p:cNvSpPr>
            <a:spLocks noGrp="1"/>
          </p:cNvSpPr>
          <p:nvPr>
            <p:ph sz="quarter" idx="12"/>
          </p:nvPr>
        </p:nvSpPr>
        <p:spPr/>
        <p:txBody>
          <a:bodyPr>
            <a:normAutofit fontScale="92500" lnSpcReduction="20000"/>
          </a:bodyPr>
          <a:lstStyle/>
          <a:p>
            <a:pPr fontAlgn="base"/>
            <a:r>
              <a:rPr lang="en-US" b="1" dirty="0"/>
              <a:t>name</a:t>
            </a:r>
            <a:r>
              <a:rPr lang="en-US" dirty="0"/>
              <a:t> –&gt; any meaningful name to the project</a:t>
            </a:r>
          </a:p>
          <a:p>
            <a:pPr fontAlgn="base"/>
            <a:r>
              <a:rPr lang="en-US" b="1" dirty="0"/>
              <a:t>description</a:t>
            </a:r>
            <a:r>
              <a:rPr lang="en-US" dirty="0"/>
              <a:t> –&gt; description of the project</a:t>
            </a:r>
          </a:p>
          <a:p>
            <a:pPr fontAlgn="base"/>
            <a:r>
              <a:rPr lang="en-US" b="1" dirty="0"/>
              <a:t>packaging</a:t>
            </a:r>
            <a:r>
              <a:rPr lang="en-US" dirty="0"/>
              <a:t> –&gt; this elements defines how exactly this project needs to be bundled or packaged after development. Various packaging standards in Java/JEE project </a:t>
            </a:r>
            <a:r>
              <a:rPr lang="en-US" dirty="0" err="1"/>
              <a:t>developemtns</a:t>
            </a:r>
            <a:r>
              <a:rPr lang="en-US" dirty="0"/>
              <a:t> are JAR or WAR or EAR. When no </a:t>
            </a:r>
            <a:r>
              <a:rPr lang="en-US" i="1" dirty="0"/>
              <a:t>&lt;packaging&gt;</a:t>
            </a:r>
            <a:r>
              <a:rPr lang="en-US" dirty="0"/>
              <a:t> element defined, then by default final products is packaged as JAR</a:t>
            </a:r>
          </a:p>
          <a:p>
            <a:pPr fontAlgn="base"/>
            <a:r>
              <a:rPr lang="en-US" b="1" dirty="0" err="1"/>
              <a:t>url</a:t>
            </a:r>
            <a:r>
              <a:rPr lang="en-US" dirty="0"/>
              <a:t> –&gt; this elements can be used to define where exactly project going to live after development (normally it points to SVN location)</a:t>
            </a:r>
          </a:p>
          <a:p>
            <a:pPr fontAlgn="base"/>
            <a:r>
              <a:rPr lang="en-US" b="1" dirty="0"/>
              <a:t>dependencies/dependency</a:t>
            </a:r>
            <a:r>
              <a:rPr lang="en-US" dirty="0"/>
              <a:t> –&gt; defines what are the required dependencies for this project into developments (</a:t>
            </a:r>
            <a:r>
              <a:rPr lang="en-US" b="1" dirty="0"/>
              <a:t>dependency scopes</a:t>
            </a:r>
            <a:r>
              <a:rPr lang="en-US" dirty="0"/>
              <a:t> and </a:t>
            </a:r>
            <a:r>
              <a:rPr lang="en-US" b="1" dirty="0"/>
              <a:t>transitive dependencies</a:t>
            </a:r>
            <a:r>
              <a:rPr lang="en-US" dirty="0"/>
              <a:t>)</a:t>
            </a:r>
          </a:p>
        </p:txBody>
      </p:sp>
    </p:spTree>
    <p:extLst>
      <p:ext uri="{BB962C8B-B14F-4D97-AF65-F5344CB8AC3E}">
        <p14:creationId xmlns:p14="http://schemas.microsoft.com/office/powerpoint/2010/main" val="2446456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8263-09CB-4956-8EFB-44E63D372A6B}"/>
              </a:ext>
            </a:extLst>
          </p:cNvPr>
          <p:cNvSpPr>
            <a:spLocks noGrp="1"/>
          </p:cNvSpPr>
          <p:nvPr>
            <p:ph type="title"/>
          </p:nvPr>
        </p:nvSpPr>
        <p:spPr/>
        <p:txBody>
          <a:bodyPr/>
          <a:lstStyle/>
          <a:p>
            <a:r>
              <a:rPr lang="en-IN" dirty="0"/>
              <a:t>POM Major Elements</a:t>
            </a:r>
          </a:p>
        </p:txBody>
      </p:sp>
      <p:sp>
        <p:nvSpPr>
          <p:cNvPr id="3" name="Content Placeholder 2">
            <a:extLst>
              <a:ext uri="{FF2B5EF4-FFF2-40B4-BE49-F238E27FC236}">
                <a16:creationId xmlns:a16="http://schemas.microsoft.com/office/drawing/2014/main" id="{D3FF6578-B480-404E-AD56-B8CA2AA32D2B}"/>
              </a:ext>
            </a:extLst>
          </p:cNvPr>
          <p:cNvSpPr>
            <a:spLocks noGrp="1"/>
          </p:cNvSpPr>
          <p:nvPr>
            <p:ph sz="quarter" idx="12"/>
          </p:nvPr>
        </p:nvSpPr>
        <p:spPr/>
        <p:txBody>
          <a:bodyPr>
            <a:normAutofit/>
          </a:bodyPr>
          <a:lstStyle/>
          <a:p>
            <a:pPr fontAlgn="base"/>
            <a:r>
              <a:rPr lang="en-US" b="1" dirty="0"/>
              <a:t>build/plugins</a:t>
            </a:r>
            <a:r>
              <a:rPr lang="en-US" dirty="0"/>
              <a:t> –&gt; various plugins along with their goals can be configured under &lt;build&gt; element (Maven plugins)</a:t>
            </a:r>
          </a:p>
          <a:p>
            <a:pPr fontAlgn="base"/>
            <a:r>
              <a:rPr lang="en-US" b="1" dirty="0" err="1"/>
              <a:t>finalName</a:t>
            </a:r>
            <a:r>
              <a:rPr lang="en-US" dirty="0"/>
              <a:t> –&gt; this is the child element under &lt;build&gt; element defining what will be final name of the project and a JAR or WAR or EAR will be generated under “</a:t>
            </a:r>
            <a:r>
              <a:rPr lang="en-US" b="1" i="1" dirty="0"/>
              <a:t>target</a:t>
            </a:r>
            <a:r>
              <a:rPr lang="en-US" dirty="0"/>
              <a:t>” folder with this name</a:t>
            </a:r>
          </a:p>
        </p:txBody>
      </p:sp>
    </p:spTree>
    <p:extLst>
      <p:ext uri="{BB962C8B-B14F-4D97-AF65-F5344CB8AC3E}">
        <p14:creationId xmlns:p14="http://schemas.microsoft.com/office/powerpoint/2010/main" val="124000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EDA6B1-3C6E-440B-8C04-FC1178F4CEC8}"/>
              </a:ext>
            </a:extLst>
          </p:cNvPr>
          <p:cNvSpPr>
            <a:spLocks noGrp="1"/>
          </p:cNvSpPr>
          <p:nvPr>
            <p:ph sz="quarter" idx="12"/>
          </p:nvPr>
        </p:nvSpPr>
        <p:spPr/>
        <p:txBody>
          <a:bodyPr>
            <a:normAutofit fontScale="92500" lnSpcReduction="10000"/>
          </a:bodyPr>
          <a:lstStyle/>
          <a:p>
            <a:r>
              <a:rPr lang="en-US" dirty="0"/>
              <a:t>Maven repositories are directories of packaged JAR files with some metadata. </a:t>
            </a:r>
          </a:p>
          <a:p>
            <a:r>
              <a:rPr lang="en-US" dirty="0"/>
              <a:t>The metadata are POM files related to the projects each packaged JAR file belongs to, including what external dependencies each packaged JAR has. </a:t>
            </a:r>
          </a:p>
          <a:p>
            <a:r>
              <a:rPr lang="en-US" dirty="0"/>
              <a:t>This metadata enables Maven to download dependencies of your dependencies recursively until all dependencies are download and put into your local machine.</a:t>
            </a:r>
          </a:p>
          <a:p>
            <a:r>
              <a:rPr lang="en-US" dirty="0"/>
              <a:t>Maven has three types of repository :</a:t>
            </a:r>
          </a:p>
          <a:p>
            <a:pPr lvl="1"/>
            <a:r>
              <a:rPr lang="en-US" dirty="0"/>
              <a:t>Local repository</a:t>
            </a:r>
          </a:p>
          <a:p>
            <a:pPr lvl="1"/>
            <a:r>
              <a:rPr lang="en-US" dirty="0"/>
              <a:t>Central repository</a:t>
            </a:r>
          </a:p>
          <a:p>
            <a:pPr lvl="1"/>
            <a:r>
              <a:rPr lang="en-US" dirty="0"/>
              <a:t>Remote repository</a:t>
            </a:r>
            <a:endParaRPr lang="en-IN" dirty="0"/>
          </a:p>
        </p:txBody>
      </p:sp>
      <p:sp>
        <p:nvSpPr>
          <p:cNvPr id="3" name="Title 2">
            <a:extLst>
              <a:ext uri="{FF2B5EF4-FFF2-40B4-BE49-F238E27FC236}">
                <a16:creationId xmlns:a16="http://schemas.microsoft.com/office/drawing/2014/main" id="{BE7DCCD6-2235-4586-AD9B-B6B5218B3440}"/>
              </a:ext>
            </a:extLst>
          </p:cNvPr>
          <p:cNvSpPr>
            <a:spLocks noGrp="1"/>
          </p:cNvSpPr>
          <p:nvPr>
            <p:ph type="title"/>
          </p:nvPr>
        </p:nvSpPr>
        <p:spPr/>
        <p:txBody>
          <a:bodyPr/>
          <a:lstStyle/>
          <a:p>
            <a:r>
              <a:rPr lang="en-IN" dirty="0"/>
              <a:t>Maven Repository</a:t>
            </a:r>
          </a:p>
        </p:txBody>
      </p:sp>
    </p:spTree>
    <p:extLst>
      <p:ext uri="{BB962C8B-B14F-4D97-AF65-F5344CB8AC3E}">
        <p14:creationId xmlns:p14="http://schemas.microsoft.com/office/powerpoint/2010/main" val="26588015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DCCD6-2235-4586-AD9B-B6B5218B3440}"/>
              </a:ext>
            </a:extLst>
          </p:cNvPr>
          <p:cNvSpPr>
            <a:spLocks noGrp="1"/>
          </p:cNvSpPr>
          <p:nvPr>
            <p:ph type="title"/>
          </p:nvPr>
        </p:nvSpPr>
        <p:spPr/>
        <p:txBody>
          <a:bodyPr/>
          <a:lstStyle/>
          <a:p>
            <a:r>
              <a:rPr lang="en-IN" dirty="0"/>
              <a:t>Maven Repository</a:t>
            </a:r>
          </a:p>
        </p:txBody>
      </p:sp>
      <p:pic>
        <p:nvPicPr>
          <p:cNvPr id="7170" name="Picture 2">
            <a:extLst>
              <a:ext uri="{FF2B5EF4-FFF2-40B4-BE49-F238E27FC236}">
                <a16:creationId xmlns:a16="http://schemas.microsoft.com/office/drawing/2014/main" id="{12409616-C94D-441D-9898-6FF976D83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408" y="2808997"/>
            <a:ext cx="6486525" cy="2962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445146-B883-4391-939B-EC3E655C8CA6}"/>
              </a:ext>
            </a:extLst>
          </p:cNvPr>
          <p:cNvSpPr txBox="1"/>
          <p:nvPr/>
        </p:nvSpPr>
        <p:spPr>
          <a:xfrm>
            <a:off x="461035" y="1420671"/>
            <a:ext cx="8363369" cy="1200329"/>
          </a:xfrm>
          <a:prstGeom prst="rect">
            <a:avLst/>
          </a:prstGeom>
          <a:noFill/>
        </p:spPr>
        <p:txBody>
          <a:bodyPr wrap="square" rtlCol="0">
            <a:spAutoFit/>
          </a:bodyPr>
          <a:lstStyle/>
          <a:p>
            <a:r>
              <a:rPr lang="en-US" dirty="0"/>
              <a:t>Maven searches for dependencies in this repositories. </a:t>
            </a:r>
          </a:p>
          <a:p>
            <a:endParaRPr lang="en-US" dirty="0"/>
          </a:p>
          <a:p>
            <a:r>
              <a:rPr lang="en-US" dirty="0"/>
              <a:t>First maven searches in Local repository then Central repository then Remote repository if Remote repository specified in the POM.</a:t>
            </a:r>
            <a:endParaRPr lang="en-IN" dirty="0"/>
          </a:p>
        </p:txBody>
      </p:sp>
    </p:spTree>
    <p:extLst>
      <p:ext uri="{BB962C8B-B14F-4D97-AF65-F5344CB8AC3E}">
        <p14:creationId xmlns:p14="http://schemas.microsoft.com/office/powerpoint/2010/main" val="2452617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9CFE45-6837-41B4-AF08-C594F73344BD}"/>
              </a:ext>
            </a:extLst>
          </p:cNvPr>
          <p:cNvSpPr>
            <a:spLocks noGrp="1"/>
          </p:cNvSpPr>
          <p:nvPr>
            <p:ph sz="quarter" idx="12"/>
          </p:nvPr>
        </p:nvSpPr>
        <p:spPr/>
        <p:txBody>
          <a:bodyPr/>
          <a:lstStyle/>
          <a:p>
            <a:r>
              <a:rPr lang="en-US" dirty="0"/>
              <a:t>SNAPSHOT can be defined as a special version that indicates a current development copy. </a:t>
            </a:r>
          </a:p>
          <a:p>
            <a:r>
              <a:rPr lang="en-US" dirty="0"/>
              <a:t>Unlike the regular versions, Maven checks for a new SNAPSHOT version in its remote repository. Maven does it for every build.</a:t>
            </a:r>
            <a:endParaRPr lang="en-IN" dirty="0"/>
          </a:p>
        </p:txBody>
      </p:sp>
      <p:sp>
        <p:nvSpPr>
          <p:cNvPr id="3" name="Title 2">
            <a:extLst>
              <a:ext uri="{FF2B5EF4-FFF2-40B4-BE49-F238E27FC236}">
                <a16:creationId xmlns:a16="http://schemas.microsoft.com/office/drawing/2014/main" id="{871761F4-66CD-4B4C-887B-9CA2808D68C6}"/>
              </a:ext>
            </a:extLst>
          </p:cNvPr>
          <p:cNvSpPr>
            <a:spLocks noGrp="1"/>
          </p:cNvSpPr>
          <p:nvPr>
            <p:ph type="title"/>
          </p:nvPr>
        </p:nvSpPr>
        <p:spPr/>
        <p:txBody>
          <a:bodyPr/>
          <a:lstStyle/>
          <a:p>
            <a:r>
              <a:rPr lang="en-IN" dirty="0"/>
              <a:t>Snapshot in Maven</a:t>
            </a:r>
          </a:p>
        </p:txBody>
      </p:sp>
    </p:spTree>
    <p:extLst>
      <p:ext uri="{BB962C8B-B14F-4D97-AF65-F5344CB8AC3E}">
        <p14:creationId xmlns:p14="http://schemas.microsoft.com/office/powerpoint/2010/main" val="3639267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se_construction2.jpg"/>
          <p:cNvPicPr>
            <a:picLocks noChangeAspect="1"/>
          </p:cNvPicPr>
          <p:nvPr/>
        </p:nvPicPr>
        <p:blipFill>
          <a:blip r:embed="rId3" cstate="print"/>
          <a:srcRect t="3976" b="2537"/>
          <a:stretch>
            <a:fillRect/>
          </a:stretch>
        </p:blipFill>
        <p:spPr bwMode="auto">
          <a:xfrm>
            <a:off x="17170" y="0"/>
            <a:ext cx="9126830" cy="3420093"/>
          </a:xfrm>
          <a:prstGeom prst="rect">
            <a:avLst/>
          </a:prstGeom>
          <a:noFill/>
          <a:ln>
            <a:noFill/>
          </a:ln>
        </p:spPr>
      </p:pic>
      <p:sp>
        <p:nvSpPr>
          <p:cNvPr id="2" name="Content Placeholder 1"/>
          <p:cNvSpPr>
            <a:spLocks noGrp="1"/>
          </p:cNvSpPr>
          <p:nvPr>
            <p:ph sz="quarter" idx="12"/>
          </p:nvPr>
        </p:nvSpPr>
        <p:spPr>
          <a:xfrm>
            <a:off x="457201" y="3504758"/>
            <a:ext cx="8228012" cy="2998170"/>
          </a:xfrm>
        </p:spPr>
        <p:txBody>
          <a:bodyPr>
            <a:normAutofit/>
          </a:bodyPr>
          <a:lstStyle/>
          <a:p>
            <a:r>
              <a:rPr lang="en-IN" dirty="0"/>
              <a:t>Maven is a project management tool which encompasses a project object model.</a:t>
            </a:r>
          </a:p>
          <a:p>
            <a:r>
              <a:rPr lang="en-IN" dirty="0"/>
              <a:t> a set of standards, a project lifecycle, a dependency management system, and logic for executing plugin goals at defined phases in a lifecycle.</a:t>
            </a:r>
            <a:endParaRPr lang="en-US" dirty="0"/>
          </a:p>
          <a:p>
            <a:endParaRPr lang="en-US" dirty="0"/>
          </a:p>
        </p:txBody>
      </p:sp>
      <p:sp>
        <p:nvSpPr>
          <p:cNvPr id="3" name="Title 2"/>
          <p:cNvSpPr>
            <a:spLocks noGrp="1"/>
          </p:cNvSpPr>
          <p:nvPr>
            <p:ph type="title"/>
          </p:nvPr>
        </p:nvSpPr>
        <p:spPr>
          <a:xfrm>
            <a:off x="461035" y="2628247"/>
            <a:ext cx="8205261" cy="785553"/>
          </a:xfrm>
        </p:spPr>
        <p:txBody>
          <a:bodyPr/>
          <a:lstStyle/>
          <a:p>
            <a:r>
              <a:rPr lang="en-US" dirty="0">
                <a:solidFill>
                  <a:schemeClr val="bg1"/>
                </a:solidFill>
              </a:rPr>
              <a:t>What is Maven ?</a:t>
            </a:r>
          </a:p>
        </p:txBody>
      </p:sp>
    </p:spTree>
    <p:extLst>
      <p:ext uri="{BB962C8B-B14F-4D97-AF65-F5344CB8AC3E}">
        <p14:creationId xmlns:p14="http://schemas.microsoft.com/office/powerpoint/2010/main" val="3902103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9CFE45-6837-41B4-AF08-C594F73344BD}"/>
              </a:ext>
            </a:extLst>
          </p:cNvPr>
          <p:cNvSpPr>
            <a:spLocks noGrp="1"/>
          </p:cNvSpPr>
          <p:nvPr>
            <p:ph sz="quarter" idx="12"/>
          </p:nvPr>
        </p:nvSpPr>
        <p:spPr/>
        <p:txBody>
          <a:bodyPr/>
          <a:lstStyle/>
          <a:p>
            <a:r>
              <a:rPr lang="en-US" dirty="0"/>
              <a:t>In the case of Version, if Maven once downloads the mentioned version say data-service:1.0, it will never try to download a newer 1.0 available in the repository.</a:t>
            </a:r>
          </a:p>
          <a:p>
            <a:r>
              <a:rPr lang="en-US" dirty="0"/>
              <a:t>To download the updated code, the data-service version is then upgraded to 1.1.</a:t>
            </a:r>
          </a:p>
          <a:p>
            <a:r>
              <a:rPr lang="en-US" dirty="0"/>
              <a:t>In the case of SNAPSHOT, Maven will automatically fetch the latest SNAPSHOT (data-service:1.0-SNAPSHOT) every time the team builds its project.</a:t>
            </a:r>
            <a:endParaRPr lang="en-IN" dirty="0"/>
          </a:p>
        </p:txBody>
      </p:sp>
      <p:sp>
        <p:nvSpPr>
          <p:cNvPr id="3" name="Title 2">
            <a:extLst>
              <a:ext uri="{FF2B5EF4-FFF2-40B4-BE49-F238E27FC236}">
                <a16:creationId xmlns:a16="http://schemas.microsoft.com/office/drawing/2014/main" id="{871761F4-66CD-4B4C-887B-9CA2808D68C6}"/>
              </a:ext>
            </a:extLst>
          </p:cNvPr>
          <p:cNvSpPr>
            <a:spLocks noGrp="1"/>
          </p:cNvSpPr>
          <p:nvPr>
            <p:ph type="title"/>
          </p:nvPr>
        </p:nvSpPr>
        <p:spPr/>
        <p:txBody>
          <a:bodyPr/>
          <a:lstStyle/>
          <a:p>
            <a:r>
              <a:rPr lang="en-IN" dirty="0"/>
              <a:t>Snapshot in Maven</a:t>
            </a:r>
          </a:p>
        </p:txBody>
      </p:sp>
    </p:spTree>
    <p:extLst>
      <p:ext uri="{BB962C8B-B14F-4D97-AF65-F5344CB8AC3E}">
        <p14:creationId xmlns:p14="http://schemas.microsoft.com/office/powerpoint/2010/main" val="2122000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5845B8-13A8-4807-8EBE-46279801942E}"/>
              </a:ext>
            </a:extLst>
          </p:cNvPr>
          <p:cNvSpPr>
            <a:spLocks noGrp="1"/>
          </p:cNvSpPr>
          <p:nvPr>
            <p:ph sz="quarter" idx="12"/>
          </p:nvPr>
        </p:nvSpPr>
        <p:spPr/>
        <p:txBody>
          <a:bodyPr/>
          <a:lstStyle/>
          <a:p>
            <a:r>
              <a:rPr lang="en-US" dirty="0"/>
              <a:t>Dependency management is a core feature of maven.</a:t>
            </a:r>
          </a:p>
          <a:p>
            <a:r>
              <a:rPr lang="en-US" dirty="0"/>
              <a:t>It is powerful enough to manage dependencies from a simple single project to a complex multi-module project. </a:t>
            </a:r>
          </a:p>
          <a:p>
            <a:r>
              <a:rPr lang="en-US" dirty="0"/>
              <a:t>There are basically 2 types of dependencies that maven manages, direct and transitive dependencies.</a:t>
            </a:r>
            <a:endParaRPr lang="en-IN" dirty="0"/>
          </a:p>
        </p:txBody>
      </p:sp>
      <p:sp>
        <p:nvSpPr>
          <p:cNvPr id="3" name="Title 2">
            <a:extLst>
              <a:ext uri="{FF2B5EF4-FFF2-40B4-BE49-F238E27FC236}">
                <a16:creationId xmlns:a16="http://schemas.microsoft.com/office/drawing/2014/main" id="{72ADAB72-15C1-42D2-BE39-3BB51A4AC30B}"/>
              </a:ext>
            </a:extLst>
          </p:cNvPr>
          <p:cNvSpPr>
            <a:spLocks noGrp="1"/>
          </p:cNvSpPr>
          <p:nvPr>
            <p:ph type="title"/>
          </p:nvPr>
        </p:nvSpPr>
        <p:spPr/>
        <p:txBody>
          <a:bodyPr/>
          <a:lstStyle/>
          <a:p>
            <a:r>
              <a:rPr lang="en-IN" dirty="0"/>
              <a:t>Dependency Management in Maven</a:t>
            </a:r>
          </a:p>
        </p:txBody>
      </p:sp>
    </p:spTree>
    <p:extLst>
      <p:ext uri="{BB962C8B-B14F-4D97-AF65-F5344CB8AC3E}">
        <p14:creationId xmlns:p14="http://schemas.microsoft.com/office/powerpoint/2010/main" val="2158050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484373-D0C4-440B-8DE5-867D31B34B4C}"/>
              </a:ext>
            </a:extLst>
          </p:cNvPr>
          <p:cNvSpPr>
            <a:spLocks noGrp="1"/>
          </p:cNvSpPr>
          <p:nvPr>
            <p:ph type="title"/>
          </p:nvPr>
        </p:nvSpPr>
        <p:spPr/>
        <p:txBody>
          <a:bodyPr/>
          <a:lstStyle/>
          <a:p>
            <a:r>
              <a:rPr lang="en-IN" dirty="0"/>
              <a:t>Maven dependency tree</a:t>
            </a:r>
          </a:p>
        </p:txBody>
      </p:sp>
      <p:pic>
        <p:nvPicPr>
          <p:cNvPr id="4" name="Picture 3">
            <a:extLst>
              <a:ext uri="{FF2B5EF4-FFF2-40B4-BE49-F238E27FC236}">
                <a16:creationId xmlns:a16="http://schemas.microsoft.com/office/drawing/2014/main" id="{AB003888-1DD0-4F43-B43D-CA5BCB1A7F50}"/>
              </a:ext>
            </a:extLst>
          </p:cNvPr>
          <p:cNvPicPr>
            <a:picLocks noChangeAspect="1"/>
          </p:cNvPicPr>
          <p:nvPr/>
        </p:nvPicPr>
        <p:blipFill rotWithShape="1">
          <a:blip r:embed="rId2"/>
          <a:srcRect t="4736" r="2336" b="6030"/>
          <a:stretch/>
        </p:blipFill>
        <p:spPr>
          <a:xfrm>
            <a:off x="98468" y="1491449"/>
            <a:ext cx="8930393" cy="4589756"/>
          </a:xfrm>
          <a:prstGeom prst="rect">
            <a:avLst/>
          </a:prstGeom>
        </p:spPr>
      </p:pic>
    </p:spTree>
    <p:extLst>
      <p:ext uri="{BB962C8B-B14F-4D97-AF65-F5344CB8AC3E}">
        <p14:creationId xmlns:p14="http://schemas.microsoft.com/office/powerpoint/2010/main" val="1478863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1AFBC0-19D0-4D21-81E9-3DCD9BDA1435}"/>
              </a:ext>
            </a:extLst>
          </p:cNvPr>
          <p:cNvSpPr>
            <a:spLocks noGrp="1"/>
          </p:cNvSpPr>
          <p:nvPr>
            <p:ph type="title"/>
          </p:nvPr>
        </p:nvSpPr>
        <p:spPr/>
        <p:txBody>
          <a:bodyPr/>
          <a:lstStyle/>
          <a:p>
            <a:r>
              <a:rPr lang="en-IN" dirty="0"/>
              <a:t>Direct Dependencies</a:t>
            </a:r>
            <a:br>
              <a:rPr lang="en-IN" dirty="0"/>
            </a:br>
            <a:endParaRPr lang="en-IN" dirty="0"/>
          </a:p>
        </p:txBody>
      </p:sp>
      <p:pic>
        <p:nvPicPr>
          <p:cNvPr id="4" name="Picture 3">
            <a:extLst>
              <a:ext uri="{FF2B5EF4-FFF2-40B4-BE49-F238E27FC236}">
                <a16:creationId xmlns:a16="http://schemas.microsoft.com/office/drawing/2014/main" id="{4A36A250-1428-4CB1-83F7-779F2667D5B4}"/>
              </a:ext>
            </a:extLst>
          </p:cNvPr>
          <p:cNvPicPr>
            <a:picLocks noChangeAspect="1"/>
          </p:cNvPicPr>
          <p:nvPr/>
        </p:nvPicPr>
        <p:blipFill rotWithShape="1">
          <a:blip r:embed="rId2"/>
          <a:srcRect l="11067" t="35631" r="34176" b="23636"/>
          <a:stretch/>
        </p:blipFill>
        <p:spPr>
          <a:xfrm>
            <a:off x="727968" y="1964184"/>
            <a:ext cx="8078041" cy="3380173"/>
          </a:xfrm>
          <a:prstGeom prst="rect">
            <a:avLst/>
          </a:prstGeom>
        </p:spPr>
      </p:pic>
    </p:spTree>
    <p:extLst>
      <p:ext uri="{BB962C8B-B14F-4D97-AF65-F5344CB8AC3E}">
        <p14:creationId xmlns:p14="http://schemas.microsoft.com/office/powerpoint/2010/main" val="31593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1AFBC0-19D0-4D21-81E9-3DCD9BDA1435}"/>
              </a:ext>
            </a:extLst>
          </p:cNvPr>
          <p:cNvSpPr>
            <a:spLocks noGrp="1"/>
          </p:cNvSpPr>
          <p:nvPr>
            <p:ph type="title"/>
          </p:nvPr>
        </p:nvSpPr>
        <p:spPr/>
        <p:txBody>
          <a:bodyPr/>
          <a:lstStyle/>
          <a:p>
            <a:r>
              <a:rPr lang="en-IN" dirty="0"/>
              <a:t>Transitive Dependencies</a:t>
            </a:r>
            <a:br>
              <a:rPr lang="en-IN" dirty="0"/>
            </a:br>
            <a:endParaRPr lang="en-IN" dirty="0"/>
          </a:p>
        </p:txBody>
      </p:sp>
      <p:pic>
        <p:nvPicPr>
          <p:cNvPr id="2" name="Picture 1">
            <a:extLst>
              <a:ext uri="{FF2B5EF4-FFF2-40B4-BE49-F238E27FC236}">
                <a16:creationId xmlns:a16="http://schemas.microsoft.com/office/drawing/2014/main" id="{31663A5F-CB5C-4FBD-A81F-257AB55A4F73}"/>
              </a:ext>
            </a:extLst>
          </p:cNvPr>
          <p:cNvPicPr>
            <a:picLocks noChangeAspect="1"/>
          </p:cNvPicPr>
          <p:nvPr/>
        </p:nvPicPr>
        <p:blipFill rotWithShape="1">
          <a:blip r:embed="rId2"/>
          <a:srcRect l="10265" t="19924" r="33205" b="12934"/>
          <a:stretch/>
        </p:blipFill>
        <p:spPr>
          <a:xfrm>
            <a:off x="687415" y="1571345"/>
            <a:ext cx="7752500" cy="4562523"/>
          </a:xfrm>
          <a:prstGeom prst="rect">
            <a:avLst/>
          </a:prstGeom>
        </p:spPr>
      </p:pic>
    </p:spTree>
    <p:extLst>
      <p:ext uri="{BB962C8B-B14F-4D97-AF65-F5344CB8AC3E}">
        <p14:creationId xmlns:p14="http://schemas.microsoft.com/office/powerpoint/2010/main" val="29826865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19EAC-DE05-42B1-970E-0578B11CE411}"/>
              </a:ext>
            </a:extLst>
          </p:cNvPr>
          <p:cNvSpPr>
            <a:spLocks noGrp="1"/>
          </p:cNvSpPr>
          <p:nvPr>
            <p:ph sz="quarter" idx="12"/>
          </p:nvPr>
        </p:nvSpPr>
        <p:spPr/>
        <p:txBody>
          <a:bodyPr/>
          <a:lstStyle/>
          <a:p>
            <a:r>
              <a:rPr lang="en-US" dirty="0"/>
              <a:t>Dependencies are transitive. </a:t>
            </a:r>
          </a:p>
          <a:p>
            <a:r>
              <a:rPr lang="en-US" dirty="0"/>
              <a:t>This means that if A depends on B and B depends on C, then A depends on both B and C. </a:t>
            </a:r>
          </a:p>
          <a:p>
            <a:r>
              <a:rPr lang="en-US" dirty="0"/>
              <a:t>Theoretically, there is no limit to the depth of dependency. </a:t>
            </a:r>
          </a:p>
          <a:p>
            <a:r>
              <a:rPr lang="en-US" dirty="0"/>
              <a:t>So, if you observe the following diagram of the tree of dependencies, you will notice that by transitivity, A depends on B, C, D, … until Z:</a:t>
            </a:r>
          </a:p>
          <a:p>
            <a:endParaRPr lang="en-IN" dirty="0"/>
          </a:p>
        </p:txBody>
      </p:sp>
      <p:sp>
        <p:nvSpPr>
          <p:cNvPr id="3" name="Title 2">
            <a:extLst>
              <a:ext uri="{FF2B5EF4-FFF2-40B4-BE49-F238E27FC236}">
                <a16:creationId xmlns:a16="http://schemas.microsoft.com/office/drawing/2014/main" id="{8840CA4C-EAED-409A-9750-83E68CAF6458}"/>
              </a:ext>
            </a:extLst>
          </p:cNvPr>
          <p:cNvSpPr>
            <a:spLocks noGrp="1"/>
          </p:cNvSpPr>
          <p:nvPr>
            <p:ph type="title"/>
          </p:nvPr>
        </p:nvSpPr>
        <p:spPr/>
        <p:txBody>
          <a:bodyPr/>
          <a:lstStyle/>
          <a:p>
            <a:r>
              <a:rPr lang="en-IN" dirty="0"/>
              <a:t> Transitive Dependency</a:t>
            </a:r>
            <a:br>
              <a:rPr lang="en-IN" dirty="0"/>
            </a:br>
            <a:endParaRPr lang="en-IN" dirty="0"/>
          </a:p>
        </p:txBody>
      </p:sp>
    </p:spTree>
    <p:extLst>
      <p:ext uri="{BB962C8B-B14F-4D97-AF65-F5344CB8AC3E}">
        <p14:creationId xmlns:p14="http://schemas.microsoft.com/office/powerpoint/2010/main" val="1516950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0CA4C-EAED-409A-9750-83E68CAF6458}"/>
              </a:ext>
            </a:extLst>
          </p:cNvPr>
          <p:cNvSpPr>
            <a:spLocks noGrp="1"/>
          </p:cNvSpPr>
          <p:nvPr>
            <p:ph type="title"/>
          </p:nvPr>
        </p:nvSpPr>
        <p:spPr/>
        <p:txBody>
          <a:bodyPr/>
          <a:lstStyle/>
          <a:p>
            <a:r>
              <a:rPr lang="en-IN" dirty="0"/>
              <a:t> Transitive Dependency</a:t>
            </a:r>
            <a:br>
              <a:rPr lang="en-IN" dirty="0"/>
            </a:br>
            <a:endParaRPr lang="en-IN" dirty="0"/>
          </a:p>
        </p:txBody>
      </p:sp>
      <p:pic>
        <p:nvPicPr>
          <p:cNvPr id="3074" name="Picture 2">
            <a:extLst>
              <a:ext uri="{FF2B5EF4-FFF2-40B4-BE49-F238E27FC236}">
                <a16:creationId xmlns:a16="http://schemas.microsoft.com/office/drawing/2014/main" id="{B44EA37C-C187-4585-947B-F24EADA9B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265" y="1670066"/>
            <a:ext cx="7025328" cy="448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2248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EDB239-1A4C-4155-BD41-DF5EAA85ED88}"/>
              </a:ext>
            </a:extLst>
          </p:cNvPr>
          <p:cNvSpPr>
            <a:spLocks noGrp="1"/>
          </p:cNvSpPr>
          <p:nvPr>
            <p:ph sz="quarter" idx="12"/>
          </p:nvPr>
        </p:nvSpPr>
        <p:spPr>
          <a:xfrm>
            <a:off x="457201" y="1381125"/>
            <a:ext cx="8228012" cy="4052009"/>
          </a:xfrm>
        </p:spPr>
        <p:txBody>
          <a:bodyPr>
            <a:normAutofit/>
          </a:bodyPr>
          <a:lstStyle/>
          <a:p>
            <a:r>
              <a:rPr lang="en-US" dirty="0"/>
              <a:t>Resolution</a:t>
            </a:r>
          </a:p>
          <a:p>
            <a:pPr lvl="1"/>
            <a:r>
              <a:rPr lang="en-US" dirty="0"/>
              <a:t>Maven carries out the following algorithm to choose between two different versions:</a:t>
            </a:r>
          </a:p>
          <a:p>
            <a:pPr lvl="1"/>
            <a:r>
              <a:rPr lang="en-US" dirty="0"/>
              <a:t>Nearest first: A dependency of lower level has priority over another of the higher depth. Hence, a direct dependency has priority over a transitive dependency.</a:t>
            </a:r>
          </a:p>
          <a:p>
            <a:pPr lvl="1"/>
            <a:r>
              <a:rPr lang="en-US" dirty="0"/>
              <a:t>First found: At the same level, the first dependency that is found is taken.</a:t>
            </a:r>
          </a:p>
          <a:p>
            <a:pPr lvl="1"/>
            <a:r>
              <a:rPr lang="en-US" dirty="0"/>
              <a:t>This algorithm is known as dependency mediation.</a:t>
            </a:r>
            <a:endParaRPr lang="en-IN" dirty="0"/>
          </a:p>
        </p:txBody>
      </p:sp>
      <p:sp>
        <p:nvSpPr>
          <p:cNvPr id="3" name="Title 2">
            <a:extLst>
              <a:ext uri="{FF2B5EF4-FFF2-40B4-BE49-F238E27FC236}">
                <a16:creationId xmlns:a16="http://schemas.microsoft.com/office/drawing/2014/main" id="{8840CA4C-EAED-409A-9750-83E68CAF6458}"/>
              </a:ext>
            </a:extLst>
          </p:cNvPr>
          <p:cNvSpPr>
            <a:spLocks noGrp="1"/>
          </p:cNvSpPr>
          <p:nvPr>
            <p:ph type="title"/>
          </p:nvPr>
        </p:nvSpPr>
        <p:spPr/>
        <p:txBody>
          <a:bodyPr/>
          <a:lstStyle/>
          <a:p>
            <a:r>
              <a:rPr lang="en-IN" dirty="0"/>
              <a:t> Transitive Dependency</a:t>
            </a:r>
            <a:br>
              <a:rPr lang="en-IN" dirty="0"/>
            </a:br>
            <a:endParaRPr lang="en-IN" dirty="0"/>
          </a:p>
        </p:txBody>
      </p:sp>
    </p:spTree>
    <p:extLst>
      <p:ext uri="{BB962C8B-B14F-4D97-AF65-F5344CB8AC3E}">
        <p14:creationId xmlns:p14="http://schemas.microsoft.com/office/powerpoint/2010/main" val="25805026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0CA4C-EAED-409A-9750-83E68CAF6458}"/>
              </a:ext>
            </a:extLst>
          </p:cNvPr>
          <p:cNvSpPr>
            <a:spLocks noGrp="1"/>
          </p:cNvSpPr>
          <p:nvPr>
            <p:ph type="title"/>
          </p:nvPr>
        </p:nvSpPr>
        <p:spPr/>
        <p:txBody>
          <a:bodyPr/>
          <a:lstStyle/>
          <a:p>
            <a:r>
              <a:rPr lang="en-IN" dirty="0"/>
              <a:t> Transitive Dependency</a:t>
            </a:r>
            <a:br>
              <a:rPr lang="en-IN" dirty="0"/>
            </a:br>
            <a:endParaRPr lang="en-IN" dirty="0"/>
          </a:p>
        </p:txBody>
      </p:sp>
      <p:pic>
        <p:nvPicPr>
          <p:cNvPr id="4100" name="Picture 4">
            <a:extLst>
              <a:ext uri="{FF2B5EF4-FFF2-40B4-BE49-F238E27FC236}">
                <a16:creationId xmlns:a16="http://schemas.microsoft.com/office/drawing/2014/main" id="{EE4CB938-0951-48D4-9205-999FBDB37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15" y="2201662"/>
            <a:ext cx="8572500" cy="300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547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5BFB32-D278-4EAD-91E6-1017A68541BF}"/>
              </a:ext>
            </a:extLst>
          </p:cNvPr>
          <p:cNvSpPr>
            <a:spLocks noGrp="1"/>
          </p:cNvSpPr>
          <p:nvPr>
            <p:ph sz="quarter" idx="12"/>
          </p:nvPr>
        </p:nvSpPr>
        <p:spPr/>
        <p:txBody>
          <a:bodyPr>
            <a:normAutofit fontScale="70000" lnSpcReduction="20000"/>
          </a:bodyPr>
          <a:lstStyle/>
          <a:p>
            <a:pPr marL="0" indent="0">
              <a:buNone/>
            </a:pPr>
            <a:r>
              <a:rPr lang="en-IN" dirty="0"/>
              <a:t>&lt;dependencies&gt;</a:t>
            </a:r>
          </a:p>
          <a:p>
            <a:pPr marL="0" indent="0">
              <a:buNone/>
            </a:pPr>
            <a:r>
              <a:rPr lang="en-IN" dirty="0"/>
              <a:t>         &lt;dependency&gt;</a:t>
            </a:r>
          </a:p>
          <a:p>
            <a:pPr marL="0" indent="0">
              <a:buNone/>
            </a:pPr>
            <a:r>
              <a:rPr lang="en-IN" dirty="0"/>
              <a:t>              &lt;</a:t>
            </a:r>
            <a:r>
              <a:rPr lang="en-IN" dirty="0" err="1"/>
              <a:t>groupId</a:t>
            </a:r>
            <a:r>
              <a:rPr lang="en-IN" dirty="0"/>
              <a:t>&gt;directory&lt;/</a:t>
            </a:r>
            <a:r>
              <a:rPr lang="en-IN" dirty="0" err="1"/>
              <a:t>groupId</a:t>
            </a:r>
            <a:r>
              <a:rPr lang="en-IN" dirty="0"/>
              <a:t>&gt;</a:t>
            </a:r>
          </a:p>
          <a:p>
            <a:pPr marL="0" indent="0">
              <a:buNone/>
            </a:pPr>
            <a:r>
              <a:rPr lang="en-IN" dirty="0"/>
              <a:t>              &lt;</a:t>
            </a:r>
            <a:r>
              <a:rPr lang="en-IN" dirty="0" err="1"/>
              <a:t>artifactId</a:t>
            </a:r>
            <a:r>
              <a:rPr lang="en-IN" dirty="0"/>
              <a:t>&gt;</a:t>
            </a:r>
            <a:r>
              <a:rPr lang="en-IN" dirty="0" err="1"/>
              <a:t>apacheds</a:t>
            </a:r>
            <a:r>
              <a:rPr lang="en-IN" dirty="0"/>
              <a:t>-core&lt;/</a:t>
            </a:r>
            <a:r>
              <a:rPr lang="en-IN" dirty="0" err="1"/>
              <a:t>artifactId</a:t>
            </a:r>
            <a:r>
              <a:rPr lang="en-IN" dirty="0"/>
              <a:t>&gt;</a:t>
            </a:r>
          </a:p>
          <a:p>
            <a:pPr marL="0" indent="0">
              <a:buNone/>
            </a:pPr>
            <a:r>
              <a:rPr lang="en-IN" dirty="0"/>
              <a:t>              &lt;version&gt;0.9.3&lt;/version&gt;</a:t>
            </a:r>
          </a:p>
          <a:p>
            <a:pPr marL="0" indent="0">
              <a:buNone/>
            </a:pPr>
            <a:r>
              <a:rPr lang="en-IN" dirty="0"/>
              <a:t>              &lt;!--implicit dependency to commons-io:commons-io:1.0--&gt;</a:t>
            </a:r>
          </a:p>
          <a:p>
            <a:pPr marL="0" indent="0">
              <a:buNone/>
            </a:pPr>
            <a:r>
              <a:rPr lang="en-IN" dirty="0"/>
              <a:t>          &lt;/dependency&gt;</a:t>
            </a:r>
          </a:p>
          <a:p>
            <a:pPr marL="0" indent="0">
              <a:buNone/>
            </a:pPr>
            <a:r>
              <a:rPr lang="en-IN" dirty="0"/>
              <a:t>          &lt;dependency&gt;</a:t>
            </a:r>
          </a:p>
          <a:p>
            <a:pPr marL="0" indent="0">
              <a:buNone/>
            </a:pPr>
            <a:r>
              <a:rPr lang="en-IN" dirty="0"/>
              <a:t>             &lt;</a:t>
            </a:r>
            <a:r>
              <a:rPr lang="en-IN" dirty="0" err="1"/>
              <a:t>groupId</a:t>
            </a:r>
            <a:r>
              <a:rPr lang="en-IN" dirty="0"/>
              <a:t>&gt;</a:t>
            </a:r>
            <a:r>
              <a:rPr lang="en-IN" dirty="0" err="1"/>
              <a:t>org.apache.camel</a:t>
            </a:r>
            <a:r>
              <a:rPr lang="en-IN" dirty="0"/>
              <a:t>&lt;/</a:t>
            </a:r>
            <a:r>
              <a:rPr lang="en-IN" dirty="0" err="1"/>
              <a:t>groupId</a:t>
            </a:r>
            <a:r>
              <a:rPr lang="en-IN" dirty="0"/>
              <a:t>&gt;</a:t>
            </a:r>
          </a:p>
          <a:p>
            <a:pPr marL="0" indent="0">
              <a:buNone/>
            </a:pPr>
            <a:r>
              <a:rPr lang="en-IN" dirty="0"/>
              <a:t>             &lt;</a:t>
            </a:r>
            <a:r>
              <a:rPr lang="en-IN" dirty="0" err="1"/>
              <a:t>artifactId</a:t>
            </a:r>
            <a:r>
              <a:rPr lang="en-IN" dirty="0"/>
              <a:t>&gt;camel-exec&lt;/</a:t>
            </a:r>
            <a:r>
              <a:rPr lang="en-IN" dirty="0" err="1"/>
              <a:t>artifactId</a:t>
            </a:r>
            <a:r>
              <a:rPr lang="en-IN" dirty="0"/>
              <a:t>&gt;</a:t>
            </a:r>
          </a:p>
          <a:p>
            <a:pPr marL="0" indent="0">
              <a:buNone/>
            </a:pPr>
            <a:r>
              <a:rPr lang="en-IN" dirty="0"/>
              <a:t>             &lt;version&gt;2.9.7&lt;/version&gt;</a:t>
            </a:r>
          </a:p>
          <a:p>
            <a:pPr marL="0" indent="0">
              <a:buNone/>
            </a:pPr>
            <a:r>
              <a:rPr lang="en-IN" dirty="0"/>
              <a:t>             &lt;!--implicit dependency to commons-io:commons-io:1.4--&gt;</a:t>
            </a:r>
          </a:p>
          <a:p>
            <a:pPr marL="0" indent="0">
              <a:buNone/>
            </a:pPr>
            <a:r>
              <a:rPr lang="en-IN" dirty="0"/>
              <a:t>         &lt;/dependency&gt;</a:t>
            </a:r>
          </a:p>
          <a:p>
            <a:pPr marL="0" indent="0">
              <a:buNone/>
            </a:pPr>
            <a:endParaRPr lang="en-IN" dirty="0"/>
          </a:p>
        </p:txBody>
      </p:sp>
      <p:sp>
        <p:nvSpPr>
          <p:cNvPr id="3" name="Title 2">
            <a:extLst>
              <a:ext uri="{FF2B5EF4-FFF2-40B4-BE49-F238E27FC236}">
                <a16:creationId xmlns:a16="http://schemas.microsoft.com/office/drawing/2014/main" id="{B2BF61D8-D740-49CE-813D-09A17D270863}"/>
              </a:ext>
            </a:extLst>
          </p:cNvPr>
          <p:cNvSpPr>
            <a:spLocks noGrp="1"/>
          </p:cNvSpPr>
          <p:nvPr>
            <p:ph type="title"/>
          </p:nvPr>
        </p:nvSpPr>
        <p:spPr/>
        <p:txBody>
          <a:bodyPr/>
          <a:lstStyle/>
          <a:p>
            <a:r>
              <a:rPr lang="en-IN" dirty="0"/>
              <a:t>Transitive Dependency</a:t>
            </a:r>
          </a:p>
        </p:txBody>
      </p:sp>
    </p:spTree>
    <p:extLst>
      <p:ext uri="{BB962C8B-B14F-4D97-AF65-F5344CB8AC3E}">
        <p14:creationId xmlns:p14="http://schemas.microsoft.com/office/powerpoint/2010/main" val="313717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se_construction2.jpg"/>
          <p:cNvPicPr>
            <a:picLocks noChangeAspect="1"/>
          </p:cNvPicPr>
          <p:nvPr/>
        </p:nvPicPr>
        <p:blipFill>
          <a:blip r:embed="rId3" cstate="print"/>
          <a:srcRect t="3976" b="2537"/>
          <a:stretch>
            <a:fillRect/>
          </a:stretch>
        </p:blipFill>
        <p:spPr bwMode="auto">
          <a:xfrm>
            <a:off x="17170" y="0"/>
            <a:ext cx="9126830" cy="3420093"/>
          </a:xfrm>
          <a:prstGeom prst="rect">
            <a:avLst/>
          </a:prstGeom>
          <a:noFill/>
          <a:ln>
            <a:noFill/>
          </a:ln>
        </p:spPr>
      </p:pic>
      <p:sp>
        <p:nvSpPr>
          <p:cNvPr id="2" name="Content Placeholder 1"/>
          <p:cNvSpPr>
            <a:spLocks noGrp="1"/>
          </p:cNvSpPr>
          <p:nvPr>
            <p:ph sz="quarter" idx="12"/>
          </p:nvPr>
        </p:nvSpPr>
        <p:spPr>
          <a:xfrm>
            <a:off x="457201" y="3504758"/>
            <a:ext cx="8228012" cy="2998170"/>
          </a:xfrm>
        </p:spPr>
        <p:txBody>
          <a:bodyPr>
            <a:normAutofit/>
          </a:bodyPr>
          <a:lstStyle/>
          <a:p>
            <a:r>
              <a:rPr lang="en-US" dirty="0"/>
              <a:t>Maven uses POM (Project Object Model) in order to describe the software project which is being built, it’s dependencies on other external modules and build order.</a:t>
            </a:r>
          </a:p>
          <a:p>
            <a:endParaRPr lang="en-US" dirty="0"/>
          </a:p>
          <a:p>
            <a:endParaRPr lang="en-US" dirty="0"/>
          </a:p>
        </p:txBody>
      </p:sp>
      <p:sp>
        <p:nvSpPr>
          <p:cNvPr id="3" name="Title 2"/>
          <p:cNvSpPr>
            <a:spLocks noGrp="1"/>
          </p:cNvSpPr>
          <p:nvPr>
            <p:ph type="title"/>
          </p:nvPr>
        </p:nvSpPr>
        <p:spPr>
          <a:xfrm>
            <a:off x="461035" y="2628247"/>
            <a:ext cx="8205261" cy="785553"/>
          </a:xfrm>
        </p:spPr>
        <p:txBody>
          <a:bodyPr/>
          <a:lstStyle/>
          <a:p>
            <a:r>
              <a:rPr lang="en-US" dirty="0">
                <a:solidFill>
                  <a:schemeClr val="bg1"/>
                </a:solidFill>
              </a:rPr>
              <a:t>What is Maven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5BFB32-D278-4EAD-91E6-1017A68541BF}"/>
              </a:ext>
            </a:extLst>
          </p:cNvPr>
          <p:cNvSpPr>
            <a:spLocks noGrp="1"/>
          </p:cNvSpPr>
          <p:nvPr>
            <p:ph sz="quarter" idx="12"/>
          </p:nvPr>
        </p:nvSpPr>
        <p:spPr>
          <a:xfrm>
            <a:off x="457201" y="1381124"/>
            <a:ext cx="8228012" cy="5135085"/>
          </a:xfrm>
        </p:spPr>
        <p:txBody>
          <a:bodyPr>
            <a:normAutofit fontScale="47500" lnSpcReduction="20000"/>
          </a:bodyPr>
          <a:lstStyle/>
          <a:p>
            <a:pPr marL="0" indent="0">
              <a:buNone/>
            </a:pPr>
            <a:r>
              <a:rPr lang="en-IN" dirty="0"/>
              <a:t> &lt;dependency&gt;</a:t>
            </a:r>
          </a:p>
          <a:p>
            <a:pPr marL="0" indent="0">
              <a:buNone/>
            </a:pPr>
            <a:r>
              <a:rPr lang="en-IN" dirty="0"/>
              <a:t>             &lt;</a:t>
            </a:r>
            <a:r>
              <a:rPr lang="en-IN" dirty="0" err="1"/>
              <a:t>groupId</a:t>
            </a:r>
            <a:r>
              <a:rPr lang="en-IN" dirty="0"/>
              <a:t>&gt;</a:t>
            </a:r>
            <a:r>
              <a:rPr lang="en-IN" dirty="0" err="1"/>
              <a:t>org.apache.tapestry</a:t>
            </a:r>
            <a:r>
              <a:rPr lang="en-IN" dirty="0"/>
              <a:t>&lt;/</a:t>
            </a:r>
            <a:r>
              <a:rPr lang="en-IN" dirty="0" err="1"/>
              <a:t>groupId</a:t>
            </a:r>
            <a:r>
              <a:rPr lang="en-IN" dirty="0"/>
              <a:t>&gt;</a:t>
            </a:r>
          </a:p>
          <a:p>
            <a:pPr marL="0" indent="0">
              <a:buNone/>
            </a:pPr>
            <a:r>
              <a:rPr lang="en-IN" dirty="0"/>
              <a:t>             &lt;</a:t>
            </a:r>
            <a:r>
              <a:rPr lang="en-IN" dirty="0" err="1"/>
              <a:t>artifactId</a:t>
            </a:r>
            <a:r>
              <a:rPr lang="en-IN" dirty="0"/>
              <a:t>&gt;tapestry-upload&lt;/</a:t>
            </a:r>
            <a:r>
              <a:rPr lang="en-IN" dirty="0" err="1"/>
              <a:t>artifactId</a:t>
            </a:r>
            <a:r>
              <a:rPr lang="en-IN" dirty="0"/>
              <a:t>&gt;</a:t>
            </a:r>
          </a:p>
          <a:p>
            <a:pPr marL="0" indent="0">
              <a:buNone/>
            </a:pPr>
            <a:r>
              <a:rPr lang="en-IN" dirty="0"/>
              <a:t>             &lt;version&gt;5.3.7&lt;/version&gt;</a:t>
            </a:r>
          </a:p>
          <a:p>
            <a:pPr marL="0" indent="0">
              <a:buNone/>
            </a:pPr>
            <a:r>
              <a:rPr lang="en-IN" dirty="0"/>
              <a:t>             &lt;!--implicit dependency to commons-io:commons-io:2.0.1--&gt;</a:t>
            </a:r>
          </a:p>
          <a:p>
            <a:pPr marL="0" indent="0">
              <a:buNone/>
            </a:pPr>
            <a:r>
              <a:rPr lang="en-IN" dirty="0"/>
              <a:t>         &lt;/dependency&gt;</a:t>
            </a:r>
          </a:p>
          <a:p>
            <a:pPr marL="0" indent="0">
              <a:buNone/>
            </a:pPr>
            <a:r>
              <a:rPr lang="en-IN" dirty="0"/>
              <a:t>         &lt;dependency&gt;</a:t>
            </a:r>
          </a:p>
          <a:p>
            <a:pPr marL="0" indent="0">
              <a:buNone/>
            </a:pPr>
            <a:r>
              <a:rPr lang="en-IN" dirty="0"/>
              <a:t>             &lt;</a:t>
            </a:r>
            <a:r>
              <a:rPr lang="en-IN" dirty="0" err="1"/>
              <a:t>groupId</a:t>
            </a:r>
            <a:r>
              <a:rPr lang="en-IN" dirty="0"/>
              <a:t>&gt;com.googlecode.grep4j&lt;/</a:t>
            </a:r>
            <a:r>
              <a:rPr lang="en-IN" dirty="0" err="1"/>
              <a:t>groupId</a:t>
            </a:r>
            <a:r>
              <a:rPr lang="en-IN" dirty="0"/>
              <a:t>&gt;</a:t>
            </a:r>
          </a:p>
          <a:p>
            <a:pPr marL="0" indent="0">
              <a:buNone/>
            </a:pPr>
            <a:r>
              <a:rPr lang="en-IN" dirty="0"/>
              <a:t>             &lt;</a:t>
            </a:r>
            <a:r>
              <a:rPr lang="en-IN" dirty="0" err="1"/>
              <a:t>artifactId</a:t>
            </a:r>
            <a:r>
              <a:rPr lang="en-IN" dirty="0"/>
              <a:t>&gt;grep4j&lt;/</a:t>
            </a:r>
            <a:r>
              <a:rPr lang="en-IN" dirty="0" err="1"/>
              <a:t>artifactId</a:t>
            </a:r>
            <a:r>
              <a:rPr lang="en-IN" dirty="0"/>
              <a:t>&gt;</a:t>
            </a:r>
          </a:p>
          <a:p>
            <a:pPr marL="0" indent="0">
              <a:buNone/>
            </a:pPr>
            <a:r>
              <a:rPr lang="en-IN" dirty="0"/>
              <a:t>             &lt;version&gt;1.7.5&lt;/version&gt;</a:t>
            </a:r>
          </a:p>
          <a:p>
            <a:pPr marL="0" indent="0">
              <a:buNone/>
            </a:pPr>
            <a:r>
              <a:rPr lang="en-IN" dirty="0"/>
              <a:t>             &lt;!--implicit dependency to commons-io:commons-io:2.4--&gt;</a:t>
            </a:r>
          </a:p>
          <a:p>
            <a:pPr marL="0" indent="0">
              <a:buNone/>
            </a:pPr>
            <a:r>
              <a:rPr lang="en-IN" dirty="0"/>
              <a:t>         &lt;/dependency&gt;</a:t>
            </a:r>
          </a:p>
          <a:p>
            <a:pPr marL="0" indent="0">
              <a:buNone/>
            </a:pPr>
            <a:r>
              <a:rPr lang="en-IN" dirty="0"/>
              <a:t>         &lt;dependency&gt;</a:t>
            </a:r>
          </a:p>
          <a:p>
            <a:pPr marL="0" indent="0">
              <a:buNone/>
            </a:pPr>
            <a:r>
              <a:rPr lang="en-IN" dirty="0"/>
              <a:t>             &lt;</a:t>
            </a:r>
            <a:r>
              <a:rPr lang="en-IN" dirty="0" err="1"/>
              <a:t>groupId</a:t>
            </a:r>
            <a:r>
              <a:rPr lang="en-IN" dirty="0"/>
              <a:t>&gt;commons-</a:t>
            </a:r>
            <a:r>
              <a:rPr lang="en-IN" dirty="0" err="1"/>
              <a:t>io</a:t>
            </a:r>
            <a:r>
              <a:rPr lang="en-IN" dirty="0"/>
              <a:t>&lt;/</a:t>
            </a:r>
            <a:r>
              <a:rPr lang="en-IN" dirty="0" err="1"/>
              <a:t>groupId</a:t>
            </a:r>
            <a:r>
              <a:rPr lang="en-IN" dirty="0"/>
              <a:t>&gt;</a:t>
            </a:r>
          </a:p>
          <a:p>
            <a:pPr marL="0" indent="0">
              <a:buNone/>
            </a:pPr>
            <a:r>
              <a:rPr lang="en-IN" dirty="0"/>
              <a:t>             &lt;</a:t>
            </a:r>
            <a:r>
              <a:rPr lang="en-IN" dirty="0" err="1"/>
              <a:t>artifactId</a:t>
            </a:r>
            <a:r>
              <a:rPr lang="en-IN" dirty="0"/>
              <a:t>&gt;commons-</a:t>
            </a:r>
            <a:r>
              <a:rPr lang="en-IN" dirty="0" err="1"/>
              <a:t>io</a:t>
            </a:r>
            <a:r>
              <a:rPr lang="en-IN" dirty="0"/>
              <a:t>&lt;/</a:t>
            </a:r>
            <a:r>
              <a:rPr lang="en-IN" dirty="0" err="1"/>
              <a:t>artifactId</a:t>
            </a:r>
            <a:r>
              <a:rPr lang="en-IN" dirty="0"/>
              <a:t>&gt;</a:t>
            </a:r>
          </a:p>
          <a:p>
            <a:pPr marL="0" indent="0">
              <a:buNone/>
            </a:pPr>
            <a:r>
              <a:rPr lang="en-IN" dirty="0"/>
              <a:t>             &lt;version&gt;2.3&lt;/version&gt;</a:t>
            </a:r>
          </a:p>
          <a:p>
            <a:pPr marL="0" indent="0">
              <a:buNone/>
            </a:pPr>
            <a:r>
              <a:rPr lang="en-IN" dirty="0"/>
              <a:t>         &lt;/dependency&gt;</a:t>
            </a:r>
          </a:p>
        </p:txBody>
      </p:sp>
      <p:sp>
        <p:nvSpPr>
          <p:cNvPr id="3" name="Title 2">
            <a:extLst>
              <a:ext uri="{FF2B5EF4-FFF2-40B4-BE49-F238E27FC236}">
                <a16:creationId xmlns:a16="http://schemas.microsoft.com/office/drawing/2014/main" id="{B2BF61D8-D740-49CE-813D-09A17D270863}"/>
              </a:ext>
            </a:extLst>
          </p:cNvPr>
          <p:cNvSpPr>
            <a:spLocks noGrp="1"/>
          </p:cNvSpPr>
          <p:nvPr>
            <p:ph type="title"/>
          </p:nvPr>
        </p:nvSpPr>
        <p:spPr/>
        <p:txBody>
          <a:bodyPr/>
          <a:lstStyle/>
          <a:p>
            <a:r>
              <a:rPr lang="en-IN" dirty="0"/>
              <a:t>Transitive Dependency</a:t>
            </a:r>
          </a:p>
        </p:txBody>
      </p:sp>
      <p:cxnSp>
        <p:nvCxnSpPr>
          <p:cNvPr id="5" name="Straight Arrow Connector 4">
            <a:extLst>
              <a:ext uri="{FF2B5EF4-FFF2-40B4-BE49-F238E27FC236}">
                <a16:creationId xmlns:a16="http://schemas.microsoft.com/office/drawing/2014/main" id="{C720246F-7CBF-41CF-835B-A6B1BA8CD21B}"/>
              </a:ext>
            </a:extLst>
          </p:cNvPr>
          <p:cNvCxnSpPr/>
          <p:nvPr/>
        </p:nvCxnSpPr>
        <p:spPr>
          <a:xfrm flipH="1">
            <a:off x="2654423" y="1233996"/>
            <a:ext cx="3471169" cy="472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2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F61D8-D740-49CE-813D-09A17D270863}"/>
              </a:ext>
            </a:extLst>
          </p:cNvPr>
          <p:cNvSpPr>
            <a:spLocks noGrp="1"/>
          </p:cNvSpPr>
          <p:nvPr>
            <p:ph type="title"/>
          </p:nvPr>
        </p:nvSpPr>
        <p:spPr/>
        <p:txBody>
          <a:bodyPr/>
          <a:lstStyle/>
          <a:p>
            <a:r>
              <a:rPr lang="en-IN" dirty="0"/>
              <a:t>Transitive Dependency</a:t>
            </a:r>
          </a:p>
        </p:txBody>
      </p:sp>
      <p:pic>
        <p:nvPicPr>
          <p:cNvPr id="4" name="Picture 3">
            <a:extLst>
              <a:ext uri="{FF2B5EF4-FFF2-40B4-BE49-F238E27FC236}">
                <a16:creationId xmlns:a16="http://schemas.microsoft.com/office/drawing/2014/main" id="{D51C261B-E5AE-404E-80C6-116A20EE69D7}"/>
              </a:ext>
            </a:extLst>
          </p:cNvPr>
          <p:cNvPicPr>
            <a:picLocks noChangeAspect="1"/>
          </p:cNvPicPr>
          <p:nvPr/>
        </p:nvPicPr>
        <p:blipFill rotWithShape="1">
          <a:blip r:embed="rId2"/>
          <a:srcRect l="32913" t="24238" r="9902" b="3960"/>
          <a:stretch/>
        </p:blipFill>
        <p:spPr>
          <a:xfrm>
            <a:off x="541538" y="1326537"/>
            <a:ext cx="7448364" cy="5260643"/>
          </a:xfrm>
          <a:prstGeom prst="rect">
            <a:avLst/>
          </a:prstGeom>
        </p:spPr>
      </p:pic>
      <p:cxnSp>
        <p:nvCxnSpPr>
          <p:cNvPr id="6" name="Straight Arrow Connector 5">
            <a:extLst>
              <a:ext uri="{FF2B5EF4-FFF2-40B4-BE49-F238E27FC236}">
                <a16:creationId xmlns:a16="http://schemas.microsoft.com/office/drawing/2014/main" id="{211BFFE8-E44C-4E77-807D-3FB0707D7BE0}"/>
              </a:ext>
            </a:extLst>
          </p:cNvPr>
          <p:cNvCxnSpPr/>
          <p:nvPr/>
        </p:nvCxnSpPr>
        <p:spPr>
          <a:xfrm flipH="1">
            <a:off x="4025283" y="1385832"/>
            <a:ext cx="1296139" cy="1887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2C3E37C-14C8-4493-88C1-B57693C55E6A}"/>
              </a:ext>
            </a:extLst>
          </p:cNvPr>
          <p:cNvCxnSpPr>
            <a:cxnSpLocks/>
          </p:cNvCxnSpPr>
          <p:nvPr/>
        </p:nvCxnSpPr>
        <p:spPr>
          <a:xfrm flipH="1">
            <a:off x="4265720" y="1698816"/>
            <a:ext cx="2111405" cy="2458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24D58D4-A348-4DF5-8626-3EA785BA0A43}"/>
              </a:ext>
            </a:extLst>
          </p:cNvPr>
          <p:cNvCxnSpPr>
            <a:cxnSpLocks/>
          </p:cNvCxnSpPr>
          <p:nvPr/>
        </p:nvCxnSpPr>
        <p:spPr>
          <a:xfrm flipH="1">
            <a:off x="4544628" y="1601162"/>
            <a:ext cx="2419163" cy="34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349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03DD71-9BE6-4022-BDEE-9858622733BC}"/>
              </a:ext>
            </a:extLst>
          </p:cNvPr>
          <p:cNvSpPr>
            <a:spLocks noGrp="1"/>
          </p:cNvSpPr>
          <p:nvPr>
            <p:ph sz="quarter" idx="12"/>
          </p:nvPr>
        </p:nvSpPr>
        <p:spPr/>
        <p:txBody>
          <a:bodyPr/>
          <a:lstStyle/>
          <a:p>
            <a:r>
              <a:rPr lang="en-US" dirty="0"/>
              <a:t>The commons-io-2.3 dependency is a dependency of level 1. </a:t>
            </a:r>
          </a:p>
          <a:p>
            <a:r>
              <a:rPr lang="en-US" dirty="0"/>
              <a:t>So, even though it is declared after other artifacts and their transitive dependencies, then the dependency mediation will resolve commons-</a:t>
            </a:r>
            <a:r>
              <a:rPr lang="en-US" dirty="0" err="1"/>
              <a:t>io</a:t>
            </a:r>
            <a:r>
              <a:rPr lang="en-US" dirty="0"/>
              <a:t> to version 2.3. </a:t>
            </a:r>
          </a:p>
          <a:p>
            <a:r>
              <a:rPr lang="en-US" dirty="0"/>
              <a:t>This case illustrates the concept of </a:t>
            </a:r>
            <a:r>
              <a:rPr lang="en-US" b="1" dirty="0">
                <a:solidFill>
                  <a:srgbClr val="FF0000"/>
                </a:solidFill>
              </a:rPr>
              <a:t>nearest first</a:t>
            </a:r>
            <a:r>
              <a:rPr lang="en-US" dirty="0"/>
              <a:t>.</a:t>
            </a:r>
            <a:endParaRPr lang="en-IN" dirty="0"/>
          </a:p>
        </p:txBody>
      </p:sp>
      <p:sp>
        <p:nvSpPr>
          <p:cNvPr id="3" name="Title 2">
            <a:extLst>
              <a:ext uri="{FF2B5EF4-FFF2-40B4-BE49-F238E27FC236}">
                <a16:creationId xmlns:a16="http://schemas.microsoft.com/office/drawing/2014/main" id="{2DDAD568-D6DA-472B-B04F-535A8BA8A729}"/>
              </a:ext>
            </a:extLst>
          </p:cNvPr>
          <p:cNvSpPr>
            <a:spLocks noGrp="1"/>
          </p:cNvSpPr>
          <p:nvPr>
            <p:ph type="title"/>
          </p:nvPr>
        </p:nvSpPr>
        <p:spPr/>
        <p:txBody>
          <a:bodyPr/>
          <a:lstStyle/>
          <a:p>
            <a:r>
              <a:rPr lang="en-IN" dirty="0"/>
              <a:t>Transitive dependency</a:t>
            </a:r>
          </a:p>
        </p:txBody>
      </p:sp>
    </p:spTree>
    <p:extLst>
      <p:ext uri="{BB962C8B-B14F-4D97-AF65-F5344CB8AC3E}">
        <p14:creationId xmlns:p14="http://schemas.microsoft.com/office/powerpoint/2010/main" val="37251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7729D-FC91-46F2-B1B2-0A4DF86C6E80}"/>
              </a:ext>
            </a:extLst>
          </p:cNvPr>
          <p:cNvSpPr>
            <a:spLocks noGrp="1"/>
          </p:cNvSpPr>
          <p:nvPr>
            <p:ph type="title"/>
          </p:nvPr>
        </p:nvSpPr>
        <p:spPr/>
        <p:txBody>
          <a:bodyPr/>
          <a:lstStyle/>
          <a:p>
            <a:r>
              <a:rPr lang="en-IN" dirty="0"/>
              <a:t>Transitive Dependency</a:t>
            </a:r>
          </a:p>
        </p:txBody>
      </p:sp>
      <p:pic>
        <p:nvPicPr>
          <p:cNvPr id="6146" name="Picture 2">
            <a:extLst>
              <a:ext uri="{FF2B5EF4-FFF2-40B4-BE49-F238E27FC236}">
                <a16:creationId xmlns:a16="http://schemas.microsoft.com/office/drawing/2014/main" id="{1C66D545-CA09-484D-8664-0059FA3FE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15" y="2665613"/>
            <a:ext cx="8572500" cy="26098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F9599AD-DE66-4CFF-954B-214D9B09CFD8}"/>
              </a:ext>
            </a:extLst>
          </p:cNvPr>
          <p:cNvCxnSpPr/>
          <p:nvPr/>
        </p:nvCxnSpPr>
        <p:spPr>
          <a:xfrm flipH="1">
            <a:off x="1091953" y="1544715"/>
            <a:ext cx="4634144" cy="315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032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03DD71-9BE6-4022-BDEE-9858622733BC}"/>
              </a:ext>
            </a:extLst>
          </p:cNvPr>
          <p:cNvSpPr>
            <a:spLocks noGrp="1"/>
          </p:cNvSpPr>
          <p:nvPr>
            <p:ph sz="quarter" idx="12"/>
          </p:nvPr>
        </p:nvSpPr>
        <p:spPr/>
        <p:txBody>
          <a:bodyPr>
            <a:normAutofit lnSpcReduction="10000"/>
          </a:bodyPr>
          <a:lstStyle/>
          <a:p>
            <a:r>
              <a:rPr lang="en-US" dirty="0"/>
              <a:t>All dependencies to commons-</a:t>
            </a:r>
            <a:r>
              <a:rPr lang="en-US" dirty="0" err="1"/>
              <a:t>io</a:t>
            </a:r>
            <a:r>
              <a:rPr lang="en-US" dirty="0"/>
              <a:t> are of level 2, and differ on the versions: 0.9.3 (via </a:t>
            </a:r>
            <a:r>
              <a:rPr lang="en-US" dirty="0" err="1"/>
              <a:t>apacheds</a:t>
            </a:r>
            <a:r>
              <a:rPr lang="en-US" dirty="0"/>
              <a:t>-core), 1.4 (via camel-exec), 2.0.1 (via tapestry-upload), and 2.4 (via grep4j). </a:t>
            </a:r>
          </a:p>
          <a:p>
            <a:r>
              <a:rPr lang="en-US" dirty="0"/>
              <a:t>Unlike a popular belief, the resolution will not lead to take the greatest version number (that is, 2.4), but the first transitive version that appears in the dependency tree, in other terms 0.9.3.</a:t>
            </a:r>
          </a:p>
          <a:p>
            <a:r>
              <a:rPr lang="en-US" dirty="0"/>
              <a:t>Had another dependency been declared before </a:t>
            </a:r>
            <a:r>
              <a:rPr lang="en-US" dirty="0" err="1"/>
              <a:t>apacheds</a:t>
            </a:r>
            <a:r>
              <a:rPr lang="en-US" dirty="0"/>
              <a:t>-core, its embed version of commons-</a:t>
            </a:r>
            <a:r>
              <a:rPr lang="en-US" dirty="0" err="1"/>
              <a:t>io</a:t>
            </a:r>
            <a:r>
              <a:rPr lang="en-US" dirty="0"/>
              <a:t> would have been resolved instead of version 0.9.3. This case illustrates the concept of </a:t>
            </a:r>
            <a:r>
              <a:rPr lang="en-US" b="1" dirty="0">
                <a:solidFill>
                  <a:srgbClr val="FF0000"/>
                </a:solidFill>
              </a:rPr>
              <a:t>first found</a:t>
            </a:r>
            <a:r>
              <a:rPr lang="en-US" dirty="0"/>
              <a:t>.</a:t>
            </a:r>
            <a:endParaRPr lang="en-IN" dirty="0"/>
          </a:p>
        </p:txBody>
      </p:sp>
      <p:sp>
        <p:nvSpPr>
          <p:cNvPr id="3" name="Title 2">
            <a:extLst>
              <a:ext uri="{FF2B5EF4-FFF2-40B4-BE49-F238E27FC236}">
                <a16:creationId xmlns:a16="http://schemas.microsoft.com/office/drawing/2014/main" id="{2DDAD568-D6DA-472B-B04F-535A8BA8A729}"/>
              </a:ext>
            </a:extLst>
          </p:cNvPr>
          <p:cNvSpPr>
            <a:spLocks noGrp="1"/>
          </p:cNvSpPr>
          <p:nvPr>
            <p:ph type="title"/>
          </p:nvPr>
        </p:nvSpPr>
        <p:spPr/>
        <p:txBody>
          <a:bodyPr/>
          <a:lstStyle/>
          <a:p>
            <a:r>
              <a:rPr lang="en-IN" dirty="0"/>
              <a:t>Transitive dependency</a:t>
            </a:r>
          </a:p>
        </p:txBody>
      </p:sp>
    </p:spTree>
    <p:extLst>
      <p:ext uri="{BB962C8B-B14F-4D97-AF65-F5344CB8AC3E}">
        <p14:creationId xmlns:p14="http://schemas.microsoft.com/office/powerpoint/2010/main" val="13729485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941259-F3E0-4D9D-9CFE-15B690C24E08}"/>
              </a:ext>
            </a:extLst>
          </p:cNvPr>
          <p:cNvSpPr>
            <a:spLocks noGrp="1"/>
          </p:cNvSpPr>
          <p:nvPr>
            <p:ph sz="quarter" idx="12"/>
          </p:nvPr>
        </p:nvSpPr>
        <p:spPr/>
        <p:txBody>
          <a:bodyPr>
            <a:normAutofit lnSpcReduction="10000"/>
          </a:bodyPr>
          <a:lstStyle/>
          <a:p>
            <a:r>
              <a:rPr lang="en-US" dirty="0"/>
              <a:t>There will be times when you need to exclude a transitive dependency, such as when you are depending on a project that depends on another project.</a:t>
            </a:r>
          </a:p>
          <a:p>
            <a:r>
              <a:rPr lang="en-US" dirty="0"/>
              <a:t>But you would like to either exclude the dependency altogether or replace the transitive dependency with another dependency that provides the same functionality. </a:t>
            </a:r>
          </a:p>
          <a:p>
            <a:r>
              <a:rPr lang="en-US" dirty="0"/>
              <a:t>Excluding a Transitive Dependency shows an example of a dependency element that adds a dependency on project-a, but excludes the transitive dependency project-b.</a:t>
            </a:r>
            <a:endParaRPr lang="en-IN" dirty="0"/>
          </a:p>
        </p:txBody>
      </p:sp>
      <p:sp>
        <p:nvSpPr>
          <p:cNvPr id="3" name="Title 2">
            <a:extLst>
              <a:ext uri="{FF2B5EF4-FFF2-40B4-BE49-F238E27FC236}">
                <a16:creationId xmlns:a16="http://schemas.microsoft.com/office/drawing/2014/main" id="{4408E6D0-32D5-4D50-871E-CAF58CDF07DA}"/>
              </a:ext>
            </a:extLst>
          </p:cNvPr>
          <p:cNvSpPr>
            <a:spLocks noGrp="1"/>
          </p:cNvSpPr>
          <p:nvPr>
            <p:ph type="title"/>
          </p:nvPr>
        </p:nvSpPr>
        <p:spPr/>
        <p:txBody>
          <a:bodyPr/>
          <a:lstStyle/>
          <a:p>
            <a:r>
              <a:rPr lang="en-IN" b="0" dirty="0"/>
              <a:t>Conflict Resolution</a:t>
            </a:r>
            <a:br>
              <a:rPr lang="en-IN" b="0" dirty="0"/>
            </a:br>
            <a:endParaRPr lang="en-IN" dirty="0"/>
          </a:p>
        </p:txBody>
      </p:sp>
    </p:spTree>
    <p:extLst>
      <p:ext uri="{BB962C8B-B14F-4D97-AF65-F5344CB8AC3E}">
        <p14:creationId xmlns:p14="http://schemas.microsoft.com/office/powerpoint/2010/main" val="1054385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08E6D0-32D5-4D50-871E-CAF58CDF07DA}"/>
              </a:ext>
            </a:extLst>
          </p:cNvPr>
          <p:cNvSpPr>
            <a:spLocks noGrp="1"/>
          </p:cNvSpPr>
          <p:nvPr>
            <p:ph type="title"/>
          </p:nvPr>
        </p:nvSpPr>
        <p:spPr/>
        <p:txBody>
          <a:bodyPr/>
          <a:lstStyle/>
          <a:p>
            <a:r>
              <a:rPr lang="en-IN" b="0" dirty="0"/>
              <a:t>Conflict Resolution</a:t>
            </a:r>
            <a:br>
              <a:rPr lang="en-IN" b="0" dirty="0"/>
            </a:br>
            <a:endParaRPr lang="en-IN" dirty="0"/>
          </a:p>
        </p:txBody>
      </p:sp>
      <p:pic>
        <p:nvPicPr>
          <p:cNvPr id="7" name="Picture 6">
            <a:extLst>
              <a:ext uri="{FF2B5EF4-FFF2-40B4-BE49-F238E27FC236}">
                <a16:creationId xmlns:a16="http://schemas.microsoft.com/office/drawing/2014/main" id="{4DAA7391-E3D5-4202-8D1A-6534047CC1BE}"/>
              </a:ext>
            </a:extLst>
          </p:cNvPr>
          <p:cNvPicPr>
            <a:picLocks noChangeAspect="1"/>
          </p:cNvPicPr>
          <p:nvPr/>
        </p:nvPicPr>
        <p:blipFill rotWithShape="1">
          <a:blip r:embed="rId2"/>
          <a:srcRect l="13030" t="13502" r="33434" b="33345"/>
          <a:stretch/>
        </p:blipFill>
        <p:spPr>
          <a:xfrm>
            <a:off x="849745" y="1551708"/>
            <a:ext cx="8054046" cy="4498110"/>
          </a:xfrm>
          <a:prstGeom prst="rect">
            <a:avLst/>
          </a:prstGeom>
        </p:spPr>
      </p:pic>
    </p:spTree>
    <p:extLst>
      <p:ext uri="{BB962C8B-B14F-4D97-AF65-F5344CB8AC3E}">
        <p14:creationId xmlns:p14="http://schemas.microsoft.com/office/powerpoint/2010/main" val="9047121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2F8CF-3F7D-4465-95FB-A17D77061EA8}"/>
              </a:ext>
            </a:extLst>
          </p:cNvPr>
          <p:cNvSpPr>
            <a:spLocks noGrp="1"/>
          </p:cNvSpPr>
          <p:nvPr>
            <p:ph sz="quarter" idx="12"/>
          </p:nvPr>
        </p:nvSpPr>
        <p:spPr/>
        <p:txBody>
          <a:bodyPr>
            <a:normAutofit fontScale="77500" lnSpcReduction="20000"/>
          </a:bodyPr>
          <a:lstStyle/>
          <a:p>
            <a:r>
              <a:rPr lang="en-US" dirty="0"/>
              <a:t>Assume that you are working on a library that provides caching behavior. </a:t>
            </a:r>
          </a:p>
          <a:p>
            <a:r>
              <a:rPr lang="en-US" dirty="0"/>
              <a:t>Instead of writing a caching system from scratch, you want to use some of the existing libraries that provide caching on the file system and distributed caches. </a:t>
            </a:r>
          </a:p>
          <a:p>
            <a:r>
              <a:rPr lang="en-US" dirty="0"/>
              <a:t>Also assume that you want to give the end user an option to cache on the file system or to use an in-memory distributed cache. </a:t>
            </a:r>
          </a:p>
          <a:p>
            <a:r>
              <a:rPr lang="en-US" dirty="0"/>
              <a:t>To cache on the file system, you’ll want to use a freely available library called </a:t>
            </a:r>
            <a:r>
              <a:rPr lang="en-US" dirty="0" err="1"/>
              <a:t>EHCache</a:t>
            </a:r>
            <a:r>
              <a:rPr lang="en-US" dirty="0"/>
              <a:t> (</a:t>
            </a:r>
            <a:r>
              <a:rPr lang="en-US" dirty="0">
                <a:hlinkClick r:id="rId2"/>
              </a:rPr>
              <a:t>http://ehcache.sourceforge.net/</a:t>
            </a:r>
            <a:r>
              <a:rPr lang="en-US" dirty="0"/>
              <a:t>).</a:t>
            </a:r>
          </a:p>
          <a:p>
            <a:r>
              <a:rPr lang="en-US" dirty="0"/>
              <a:t>To cache in a distributed in-memory cache, you want to use another freely available caching library named </a:t>
            </a:r>
            <a:r>
              <a:rPr lang="en-US" dirty="0" err="1"/>
              <a:t>SwarmCache</a:t>
            </a:r>
            <a:r>
              <a:rPr lang="en-US" dirty="0"/>
              <a:t> ( http://swarmcache.sourceforge.net/ ). </a:t>
            </a:r>
          </a:p>
          <a:p>
            <a:r>
              <a:rPr lang="en-US" dirty="0"/>
              <a:t>You’ll code an interface and create a library that can be configured to use either </a:t>
            </a:r>
            <a:r>
              <a:rPr lang="en-US" dirty="0" err="1"/>
              <a:t>EHCache</a:t>
            </a:r>
            <a:r>
              <a:rPr lang="en-US" dirty="0"/>
              <a:t> or </a:t>
            </a:r>
            <a:r>
              <a:rPr lang="en-US" dirty="0" err="1"/>
              <a:t>SwarmCache</a:t>
            </a:r>
            <a:r>
              <a:rPr lang="en-US" dirty="0"/>
              <a:t>, but you want to avoid adding a dependency on both caching libraries to any project that depends on your library.</a:t>
            </a:r>
            <a:endParaRPr lang="en-IN" dirty="0"/>
          </a:p>
        </p:txBody>
      </p:sp>
      <p:sp>
        <p:nvSpPr>
          <p:cNvPr id="3" name="Title 2">
            <a:extLst>
              <a:ext uri="{FF2B5EF4-FFF2-40B4-BE49-F238E27FC236}">
                <a16:creationId xmlns:a16="http://schemas.microsoft.com/office/drawing/2014/main" id="{439BC5E8-AB4D-48BB-A905-746185358A08}"/>
              </a:ext>
            </a:extLst>
          </p:cNvPr>
          <p:cNvSpPr>
            <a:spLocks noGrp="1"/>
          </p:cNvSpPr>
          <p:nvPr>
            <p:ph type="title"/>
          </p:nvPr>
        </p:nvSpPr>
        <p:spPr/>
        <p:txBody>
          <a:bodyPr/>
          <a:lstStyle/>
          <a:p>
            <a:r>
              <a:rPr lang="en-IN" dirty="0"/>
              <a:t>Optional Dependency</a:t>
            </a:r>
          </a:p>
        </p:txBody>
      </p:sp>
    </p:spTree>
    <p:extLst>
      <p:ext uri="{BB962C8B-B14F-4D97-AF65-F5344CB8AC3E}">
        <p14:creationId xmlns:p14="http://schemas.microsoft.com/office/powerpoint/2010/main" val="28415199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2F8CF-3F7D-4465-95FB-A17D77061EA8}"/>
              </a:ext>
            </a:extLst>
          </p:cNvPr>
          <p:cNvSpPr>
            <a:spLocks noGrp="1"/>
          </p:cNvSpPr>
          <p:nvPr>
            <p:ph sz="quarter" idx="12"/>
          </p:nvPr>
        </p:nvSpPr>
        <p:spPr/>
        <p:txBody>
          <a:bodyPr>
            <a:normAutofit/>
          </a:bodyPr>
          <a:lstStyle/>
          <a:p>
            <a:r>
              <a:rPr lang="en-US" dirty="0"/>
              <a:t>In other words, you need both libraries to compile this library project, but you don’t want both libraries to show up as transitive runtime dependencies for the project that uses your library.</a:t>
            </a:r>
          </a:p>
          <a:p>
            <a:r>
              <a:rPr lang="en-US" dirty="0"/>
              <a:t>You can accomplish this by using optional dependencies as shown in Declaring Optional Dependencies.</a:t>
            </a:r>
          </a:p>
          <a:p>
            <a:endParaRPr lang="en-US" dirty="0"/>
          </a:p>
          <a:p>
            <a:endParaRPr lang="en-US" dirty="0"/>
          </a:p>
        </p:txBody>
      </p:sp>
      <p:sp>
        <p:nvSpPr>
          <p:cNvPr id="3" name="Title 2">
            <a:extLst>
              <a:ext uri="{FF2B5EF4-FFF2-40B4-BE49-F238E27FC236}">
                <a16:creationId xmlns:a16="http://schemas.microsoft.com/office/drawing/2014/main" id="{439BC5E8-AB4D-48BB-A905-746185358A08}"/>
              </a:ext>
            </a:extLst>
          </p:cNvPr>
          <p:cNvSpPr>
            <a:spLocks noGrp="1"/>
          </p:cNvSpPr>
          <p:nvPr>
            <p:ph type="title"/>
          </p:nvPr>
        </p:nvSpPr>
        <p:spPr/>
        <p:txBody>
          <a:bodyPr/>
          <a:lstStyle/>
          <a:p>
            <a:r>
              <a:rPr lang="en-IN" dirty="0"/>
              <a:t>Optional Dependency</a:t>
            </a:r>
          </a:p>
        </p:txBody>
      </p:sp>
    </p:spTree>
    <p:extLst>
      <p:ext uri="{BB962C8B-B14F-4D97-AF65-F5344CB8AC3E}">
        <p14:creationId xmlns:p14="http://schemas.microsoft.com/office/powerpoint/2010/main" val="1321505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9BC5E8-AB4D-48BB-A905-746185358A08}"/>
              </a:ext>
            </a:extLst>
          </p:cNvPr>
          <p:cNvSpPr>
            <a:spLocks noGrp="1"/>
          </p:cNvSpPr>
          <p:nvPr>
            <p:ph type="title"/>
          </p:nvPr>
        </p:nvSpPr>
        <p:spPr/>
        <p:txBody>
          <a:bodyPr/>
          <a:lstStyle/>
          <a:p>
            <a:r>
              <a:rPr lang="en-IN" dirty="0"/>
              <a:t>Optional Dependency</a:t>
            </a:r>
          </a:p>
        </p:txBody>
      </p:sp>
      <p:pic>
        <p:nvPicPr>
          <p:cNvPr id="6" name="Picture 5">
            <a:extLst>
              <a:ext uri="{FF2B5EF4-FFF2-40B4-BE49-F238E27FC236}">
                <a16:creationId xmlns:a16="http://schemas.microsoft.com/office/drawing/2014/main" id="{9605A5DD-38A7-4412-9AC2-65D464C91CAC}"/>
              </a:ext>
            </a:extLst>
          </p:cNvPr>
          <p:cNvPicPr>
            <a:picLocks noChangeAspect="1"/>
          </p:cNvPicPr>
          <p:nvPr/>
        </p:nvPicPr>
        <p:blipFill rotWithShape="1">
          <a:blip r:embed="rId2"/>
          <a:srcRect l="12524" t="18716" r="33301" b="11898"/>
          <a:stretch/>
        </p:blipFill>
        <p:spPr>
          <a:xfrm>
            <a:off x="1047564" y="1458156"/>
            <a:ext cx="7048871" cy="5078220"/>
          </a:xfrm>
          <a:prstGeom prst="rect">
            <a:avLst/>
          </a:prstGeom>
        </p:spPr>
      </p:pic>
    </p:spTree>
    <p:extLst>
      <p:ext uri="{BB962C8B-B14F-4D97-AF65-F5344CB8AC3E}">
        <p14:creationId xmlns:p14="http://schemas.microsoft.com/office/powerpoint/2010/main" val="4159156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se_construction2.jpg"/>
          <p:cNvPicPr>
            <a:picLocks noChangeAspect="1"/>
          </p:cNvPicPr>
          <p:nvPr/>
        </p:nvPicPr>
        <p:blipFill>
          <a:blip r:embed="rId3" cstate="print"/>
          <a:srcRect t="3976" b="2537"/>
          <a:stretch>
            <a:fillRect/>
          </a:stretch>
        </p:blipFill>
        <p:spPr bwMode="auto">
          <a:xfrm>
            <a:off x="17170" y="0"/>
            <a:ext cx="9126830" cy="3420093"/>
          </a:xfrm>
          <a:prstGeom prst="rect">
            <a:avLst/>
          </a:prstGeom>
          <a:noFill/>
          <a:ln>
            <a:noFill/>
          </a:ln>
        </p:spPr>
      </p:pic>
      <p:sp>
        <p:nvSpPr>
          <p:cNvPr id="2" name="Content Placeholder 1"/>
          <p:cNvSpPr>
            <a:spLocks noGrp="1"/>
          </p:cNvSpPr>
          <p:nvPr>
            <p:ph sz="quarter" idx="12"/>
          </p:nvPr>
        </p:nvSpPr>
        <p:spPr>
          <a:xfrm>
            <a:off x="457201" y="3504758"/>
            <a:ext cx="8228012" cy="2998170"/>
          </a:xfrm>
        </p:spPr>
        <p:txBody>
          <a:bodyPr>
            <a:normAutofit/>
          </a:bodyPr>
          <a:lstStyle/>
          <a:p>
            <a:r>
              <a:rPr lang="en-US" dirty="0"/>
              <a:t>Maven comes with predefined targets for performing certain tasks like compilation of code and it’s packaging.</a:t>
            </a:r>
          </a:p>
          <a:p>
            <a:r>
              <a:rPr lang="en-US" dirty="0"/>
              <a:t>Maven is network-ready. The core engine can dynamically download plug-ins from a repository.</a:t>
            </a:r>
          </a:p>
          <a:p>
            <a:endParaRPr lang="en-US" dirty="0"/>
          </a:p>
          <a:p>
            <a:endParaRPr lang="en-US" dirty="0"/>
          </a:p>
        </p:txBody>
      </p:sp>
      <p:sp>
        <p:nvSpPr>
          <p:cNvPr id="3" name="Title 2"/>
          <p:cNvSpPr>
            <a:spLocks noGrp="1"/>
          </p:cNvSpPr>
          <p:nvPr>
            <p:ph type="title"/>
          </p:nvPr>
        </p:nvSpPr>
        <p:spPr>
          <a:xfrm>
            <a:off x="461035" y="2628247"/>
            <a:ext cx="8205261" cy="785553"/>
          </a:xfrm>
        </p:spPr>
        <p:txBody>
          <a:bodyPr/>
          <a:lstStyle/>
          <a:p>
            <a:r>
              <a:rPr lang="en-US" dirty="0">
                <a:solidFill>
                  <a:schemeClr val="bg1"/>
                </a:solidFill>
              </a:rPr>
              <a:t>What is Maven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1035" y="1213699"/>
            <a:ext cx="8438266" cy="4903016"/>
          </a:xfrm>
        </p:spPr>
        <p:txBody>
          <a:bodyPr>
            <a:noAutofit/>
          </a:bodyPr>
          <a:lstStyle/>
          <a:p>
            <a:pPr marL="231775" indent="-231775">
              <a:lnSpc>
                <a:spcPct val="120000"/>
              </a:lnSpc>
              <a:buFont typeface="Arial" pitchFamily="34" charset="0"/>
              <a:buChar char="•"/>
            </a:pPr>
            <a:r>
              <a:rPr lang="en-IN" b="0" dirty="0">
                <a:solidFill>
                  <a:schemeClr val="tx1"/>
                </a:solidFill>
              </a:rPr>
              <a:t>compile</a:t>
            </a:r>
          </a:p>
          <a:p>
            <a:pPr marL="574675" lvl="1" indent="-342900" fontAlgn="base"/>
            <a:r>
              <a:rPr lang="en-US" b="0" dirty="0">
                <a:solidFill>
                  <a:schemeClr val="tx1"/>
                </a:solidFill>
              </a:rPr>
              <a:t>This tells that dependency are needed for the compilation of main source files</a:t>
            </a:r>
          </a:p>
          <a:p>
            <a:pPr marL="574675" lvl="1" indent="-342900" fontAlgn="base"/>
            <a:r>
              <a:rPr lang="en-US" b="0" dirty="0">
                <a:solidFill>
                  <a:schemeClr val="tx1"/>
                </a:solidFill>
              </a:rPr>
              <a:t>Compile dependencies are available in all three </a:t>
            </a:r>
            <a:r>
              <a:rPr lang="en-US" b="0" dirty="0" err="1">
                <a:solidFill>
                  <a:schemeClr val="tx1"/>
                </a:solidFill>
              </a:rPr>
              <a:t>classpaths</a:t>
            </a:r>
            <a:r>
              <a:rPr lang="en-US" b="0" dirty="0">
                <a:solidFill>
                  <a:schemeClr val="tx1"/>
                </a:solidFill>
              </a:rPr>
              <a:t> mentioned above</a:t>
            </a:r>
          </a:p>
          <a:p>
            <a:pPr marL="574675" lvl="1" indent="-342900" fontAlgn="base"/>
            <a:r>
              <a:rPr lang="en-US" b="0" dirty="0">
                <a:solidFill>
                  <a:schemeClr val="tx1"/>
                </a:solidFill>
              </a:rPr>
              <a:t>These dependencies are propagated to dependent projects</a:t>
            </a:r>
          </a:p>
          <a:p>
            <a:pPr marL="574675" lvl="1" indent="-342900" fontAlgn="base"/>
            <a:r>
              <a:rPr lang="en-US" b="0" dirty="0">
                <a:solidFill>
                  <a:schemeClr val="tx1"/>
                </a:solidFill>
              </a:rPr>
              <a:t>Means transitive dependencies are included in the projects it is used and this can be cross-checked with project’s “</a:t>
            </a:r>
            <a:r>
              <a:rPr lang="en-US" b="0" i="1" dirty="0">
                <a:solidFill>
                  <a:schemeClr val="tx1"/>
                </a:solidFill>
              </a:rPr>
              <a:t>WEB-INF\lib</a:t>
            </a:r>
            <a:r>
              <a:rPr lang="en-US" b="0" dirty="0">
                <a:solidFill>
                  <a:schemeClr val="tx1"/>
                </a:solidFill>
              </a:rPr>
              <a:t>” folder</a:t>
            </a:r>
          </a:p>
          <a:p>
            <a:pPr marL="574675" lvl="1" indent="-342900" fontAlgn="base"/>
            <a:r>
              <a:rPr lang="en-US" b="0" dirty="0">
                <a:solidFill>
                  <a:schemeClr val="tx1"/>
                </a:solidFill>
              </a:rPr>
              <a:t>This is default scope, if nothing is specified in pom.</a:t>
            </a:r>
            <a:r>
              <a:rPr lang="en-US" b="0" i="1" dirty="0">
                <a:solidFill>
                  <a:schemeClr val="tx1"/>
                </a:solidFill>
              </a:rPr>
              <a:t>xml</a:t>
            </a:r>
            <a:endParaRPr lang="en-IN" b="0" dirty="0">
              <a:solidFill>
                <a:schemeClr val="tx1"/>
              </a:solidFill>
            </a:endParaRPr>
          </a:p>
          <a:p>
            <a:endParaRPr lang="en-IN" dirty="0"/>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1701191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&lt;dependencies&gt;</a:t>
            </a:r>
          </a:p>
          <a:p>
            <a:r>
              <a:rPr lang="en-US" dirty="0"/>
              <a:t>    &lt;dependency&gt;</a:t>
            </a:r>
          </a:p>
          <a:p>
            <a:r>
              <a:rPr lang="en-US" dirty="0"/>
              <a:t>        &lt;</a:t>
            </a:r>
            <a:r>
              <a:rPr lang="en-US" dirty="0" err="1"/>
              <a:t>groupId</a:t>
            </a:r>
            <a:r>
              <a:rPr lang="en-US" dirty="0"/>
              <a:t>&gt;log4j&lt;/</a:t>
            </a:r>
            <a:r>
              <a:rPr lang="en-US" dirty="0" err="1"/>
              <a:t>groupId</a:t>
            </a:r>
            <a:r>
              <a:rPr lang="en-US" dirty="0"/>
              <a:t>&gt;</a:t>
            </a:r>
          </a:p>
          <a:p>
            <a:r>
              <a:rPr lang="en-US" dirty="0"/>
              <a:t>        &lt;</a:t>
            </a:r>
            <a:r>
              <a:rPr lang="en-US" dirty="0" err="1"/>
              <a:t>artifactId</a:t>
            </a:r>
            <a:r>
              <a:rPr lang="en-US" dirty="0"/>
              <a:t>&gt;log4j&lt;/</a:t>
            </a:r>
            <a:r>
              <a:rPr lang="en-US" dirty="0" err="1"/>
              <a:t>artifactId</a:t>
            </a:r>
            <a:r>
              <a:rPr lang="en-US" dirty="0"/>
              <a:t>&gt;</a:t>
            </a:r>
          </a:p>
          <a:p>
            <a:r>
              <a:rPr lang="en-US" dirty="0"/>
              <a:t>        &lt;version&gt;1.2.14&lt;/version&gt;</a:t>
            </a:r>
          </a:p>
          <a:p>
            <a:r>
              <a:rPr lang="en-US" dirty="0"/>
              <a:t>        &lt;!-- You can omit this because it is default --&gt;</a:t>
            </a:r>
          </a:p>
          <a:p>
            <a:r>
              <a:rPr lang="en-US" dirty="0"/>
              <a:t>        &lt;scope&gt;compile&lt;/scope&gt;</a:t>
            </a:r>
          </a:p>
          <a:p>
            <a:r>
              <a:rPr lang="en-US" dirty="0"/>
              <a:t>    &lt;/dependency&gt;</a:t>
            </a:r>
          </a:p>
          <a:p>
            <a:r>
              <a:rPr lang="en-US" dirty="0"/>
              <a:t>&lt;/dependencies&gt;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compile</a:t>
            </a:r>
          </a:p>
        </p:txBody>
      </p:sp>
    </p:spTree>
    <p:extLst>
      <p:ext uri="{BB962C8B-B14F-4D97-AF65-F5344CB8AC3E}">
        <p14:creationId xmlns:p14="http://schemas.microsoft.com/office/powerpoint/2010/main" val="862311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1035" y="1213698"/>
            <a:ext cx="8438266" cy="5293633"/>
          </a:xfrm>
        </p:spPr>
        <p:txBody>
          <a:bodyPr>
            <a:noAutofit/>
          </a:bodyPr>
          <a:lstStyle/>
          <a:p>
            <a:pPr marL="231775" indent="-231775">
              <a:lnSpc>
                <a:spcPct val="120000"/>
              </a:lnSpc>
              <a:buFont typeface="Arial" pitchFamily="34" charset="0"/>
              <a:buChar char="•"/>
            </a:pPr>
            <a:r>
              <a:rPr lang="en-IN" b="0" dirty="0">
                <a:solidFill>
                  <a:schemeClr val="tx1"/>
                </a:solidFill>
              </a:rPr>
              <a:t>provided</a:t>
            </a:r>
          </a:p>
          <a:p>
            <a:pPr marL="574675" lvl="1" indent="-342900" fontAlgn="base"/>
            <a:r>
              <a:rPr lang="en-US" b="0" dirty="0">
                <a:solidFill>
                  <a:schemeClr val="tx1"/>
                </a:solidFill>
              </a:rPr>
              <a:t>This is similar to “</a:t>
            </a:r>
            <a:r>
              <a:rPr lang="en-US" b="0" i="1" dirty="0">
                <a:solidFill>
                  <a:schemeClr val="tx1"/>
                </a:solidFill>
              </a:rPr>
              <a:t>compile</a:t>
            </a:r>
            <a:r>
              <a:rPr lang="en-US" b="0" dirty="0">
                <a:solidFill>
                  <a:schemeClr val="tx1"/>
                </a:solidFill>
              </a:rPr>
              <a:t>” dependencies with only exception that, it’s not available in runtime-</a:t>
            </a:r>
            <a:r>
              <a:rPr lang="en-US" b="0" dirty="0" err="1">
                <a:solidFill>
                  <a:schemeClr val="tx1"/>
                </a:solidFill>
              </a:rPr>
              <a:t>classpath</a:t>
            </a:r>
            <a:r>
              <a:rPr lang="en-US" b="0" dirty="0">
                <a:solidFill>
                  <a:schemeClr val="tx1"/>
                </a:solidFill>
              </a:rPr>
              <a:t>.</a:t>
            </a:r>
          </a:p>
          <a:p>
            <a:pPr marL="574675" lvl="1" indent="-342900" fontAlgn="base"/>
            <a:r>
              <a:rPr lang="en-US" dirty="0">
                <a:solidFill>
                  <a:schemeClr val="tx1"/>
                </a:solidFill>
              </a:rPr>
              <a:t>It</a:t>
            </a:r>
            <a:r>
              <a:rPr lang="en-US" b="0" dirty="0">
                <a:solidFill>
                  <a:schemeClr val="tx1"/>
                </a:solidFill>
              </a:rPr>
              <a:t> assumes that runtime environment like JDK or web container provides the required/dependent JARS for their executions after deployment</a:t>
            </a:r>
          </a:p>
          <a:p>
            <a:pPr marL="574675" lvl="1" indent="-342900" fontAlgn="base"/>
            <a:r>
              <a:rPr lang="en-US" b="0" dirty="0">
                <a:solidFill>
                  <a:schemeClr val="tx1"/>
                </a:solidFill>
              </a:rPr>
              <a:t>This is available only in compile-</a:t>
            </a:r>
            <a:r>
              <a:rPr lang="en-US" b="0" dirty="0" err="1">
                <a:solidFill>
                  <a:schemeClr val="tx1"/>
                </a:solidFill>
              </a:rPr>
              <a:t>classpath</a:t>
            </a:r>
            <a:r>
              <a:rPr lang="en-US" b="0" dirty="0">
                <a:solidFill>
                  <a:schemeClr val="tx1"/>
                </a:solidFill>
              </a:rPr>
              <a:t> and test-</a:t>
            </a:r>
            <a:r>
              <a:rPr lang="en-US" b="0" dirty="0" err="1">
                <a:solidFill>
                  <a:schemeClr val="tx1"/>
                </a:solidFill>
              </a:rPr>
              <a:t>classpath</a:t>
            </a:r>
            <a:endParaRPr lang="en-US" b="0" dirty="0">
              <a:solidFill>
                <a:schemeClr val="tx1"/>
              </a:solidFill>
            </a:endParaRPr>
          </a:p>
          <a:p>
            <a:pPr marL="574675" lvl="1" indent="-342900" fontAlgn="base"/>
            <a:r>
              <a:rPr lang="en-US" b="0" dirty="0">
                <a:solidFill>
                  <a:schemeClr val="tx1"/>
                </a:solidFill>
              </a:rPr>
              <a:t>This is not transitive</a:t>
            </a:r>
          </a:p>
          <a:p>
            <a:pPr marL="574675" lvl="1" indent="-342900" fontAlgn="base"/>
            <a:r>
              <a:rPr lang="en-US" b="0" dirty="0">
                <a:solidFill>
                  <a:schemeClr val="tx1"/>
                </a:solidFill>
              </a:rPr>
              <a:t>So, once after building/packaging the project, we can neither find direct dependencies nor transitive dependencies in project’s “</a:t>
            </a:r>
            <a:r>
              <a:rPr lang="en-US" b="0" i="1" dirty="0">
                <a:solidFill>
                  <a:schemeClr val="tx1"/>
                </a:solidFill>
              </a:rPr>
              <a:t>WEB-INF\lib</a:t>
            </a:r>
            <a:r>
              <a:rPr lang="en-US" b="0" dirty="0">
                <a:solidFill>
                  <a:schemeClr val="tx1"/>
                </a:solidFill>
              </a:rPr>
              <a:t>” folder which are scoped to “</a:t>
            </a:r>
            <a:r>
              <a:rPr lang="en-US" b="0" i="1" dirty="0">
                <a:solidFill>
                  <a:schemeClr val="tx1"/>
                </a:solidFill>
              </a:rPr>
              <a:t>provided</a:t>
            </a:r>
            <a:r>
              <a:rPr lang="en-US" b="0" dirty="0">
                <a:solidFill>
                  <a:schemeClr val="tx1"/>
                </a:solidFill>
              </a:rPr>
              <a:t>”</a:t>
            </a:r>
          </a:p>
          <a:p>
            <a:endParaRPr lang="en-IN" dirty="0"/>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12583745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1035" y="1213698"/>
            <a:ext cx="8438266" cy="5293633"/>
          </a:xfrm>
        </p:spPr>
        <p:txBody>
          <a:bodyPr>
            <a:noAutofit/>
          </a:bodyPr>
          <a:lstStyle/>
          <a:p>
            <a:pPr marL="231775" indent="-231775">
              <a:lnSpc>
                <a:spcPct val="120000"/>
              </a:lnSpc>
              <a:buFont typeface="Arial" pitchFamily="34" charset="0"/>
              <a:buChar char="•"/>
            </a:pPr>
            <a:r>
              <a:rPr lang="en-IN" b="0" dirty="0">
                <a:solidFill>
                  <a:schemeClr val="tx1"/>
                </a:solidFill>
              </a:rPr>
              <a:t>provided</a:t>
            </a:r>
          </a:p>
          <a:p>
            <a:pPr marL="463550" lvl="1">
              <a:lnSpc>
                <a:spcPct val="120000"/>
              </a:lnSpc>
            </a:pPr>
            <a:r>
              <a:rPr lang="en-IN" dirty="0">
                <a:solidFill>
                  <a:schemeClr val="tx1"/>
                </a:solidFill>
              </a:rPr>
              <a:t>For example, if you were developing a web application, you would need the Servlet API available on the compile </a:t>
            </a:r>
            <a:r>
              <a:rPr lang="en-IN" dirty="0" err="1">
                <a:solidFill>
                  <a:schemeClr val="tx1"/>
                </a:solidFill>
              </a:rPr>
              <a:t>classpath</a:t>
            </a:r>
            <a:r>
              <a:rPr lang="en-IN" dirty="0">
                <a:solidFill>
                  <a:schemeClr val="tx1"/>
                </a:solidFill>
              </a:rPr>
              <a:t> to compile a servlet, but you wouldn’t want to include the Servlet API in the packaged WAR; provided dependencies are available on the compilation </a:t>
            </a:r>
            <a:r>
              <a:rPr lang="en-IN" dirty="0" err="1">
                <a:solidFill>
                  <a:schemeClr val="tx1"/>
                </a:solidFill>
              </a:rPr>
              <a:t>classpath</a:t>
            </a:r>
            <a:r>
              <a:rPr lang="en-IN" dirty="0">
                <a:solidFill>
                  <a:schemeClr val="tx1"/>
                </a:solidFill>
              </a:rPr>
              <a:t> (not runtime). They are not transitive, nor are they packaged.</a:t>
            </a:r>
          </a:p>
          <a:p>
            <a:endParaRPr lang="en-IN" dirty="0"/>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34073145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&lt;dependency&gt;</a:t>
            </a:r>
          </a:p>
          <a:p>
            <a:r>
              <a:rPr lang="en-US" dirty="0"/>
              <a:t>    &lt;</a:t>
            </a:r>
            <a:r>
              <a:rPr lang="en-US" dirty="0" err="1"/>
              <a:t>groupId</a:t>
            </a:r>
            <a:r>
              <a:rPr lang="en-US" dirty="0"/>
              <a:t>&gt;</a:t>
            </a:r>
            <a:r>
              <a:rPr lang="en-US" dirty="0" err="1"/>
              <a:t>javax.servlet</a:t>
            </a:r>
            <a:r>
              <a:rPr lang="en-US" dirty="0"/>
              <a:t>&lt;/</a:t>
            </a:r>
            <a:r>
              <a:rPr lang="en-US" dirty="0" err="1"/>
              <a:t>groupId</a:t>
            </a:r>
            <a:r>
              <a:rPr lang="en-US" dirty="0"/>
              <a:t>&gt;</a:t>
            </a:r>
          </a:p>
          <a:p>
            <a:r>
              <a:rPr lang="en-US" dirty="0"/>
              <a:t>    &lt;</a:t>
            </a:r>
            <a:r>
              <a:rPr lang="en-US" dirty="0" err="1"/>
              <a:t>artifactId</a:t>
            </a:r>
            <a:r>
              <a:rPr lang="en-US" dirty="0"/>
              <a:t>&gt;servlet-</a:t>
            </a:r>
            <a:r>
              <a:rPr lang="en-US" dirty="0" err="1"/>
              <a:t>api</a:t>
            </a:r>
            <a:r>
              <a:rPr lang="en-US" dirty="0"/>
              <a:t>&lt;/</a:t>
            </a:r>
            <a:r>
              <a:rPr lang="en-US" dirty="0" err="1"/>
              <a:t>artifactId</a:t>
            </a:r>
            <a:r>
              <a:rPr lang="en-US" dirty="0"/>
              <a:t>&gt;</a:t>
            </a:r>
          </a:p>
          <a:p>
            <a:r>
              <a:rPr lang="en-US" dirty="0"/>
              <a:t>    &lt;version&gt;3.0.1&lt;/version&gt;</a:t>
            </a:r>
          </a:p>
          <a:p>
            <a:r>
              <a:rPr lang="en-US" dirty="0"/>
              <a:t>    &lt;scope&gt;provided&lt;/scope&gt;</a:t>
            </a:r>
          </a:p>
          <a:p>
            <a:r>
              <a:rPr lang="en-US" dirty="0"/>
              <a:t>&lt;/dependency&gt;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provided</a:t>
            </a:r>
          </a:p>
        </p:txBody>
      </p:sp>
    </p:spTree>
    <p:extLst>
      <p:ext uri="{BB962C8B-B14F-4D97-AF65-F5344CB8AC3E}">
        <p14:creationId xmlns:p14="http://schemas.microsoft.com/office/powerpoint/2010/main" val="26954382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214877" y="1527230"/>
            <a:ext cx="8714246" cy="4624995"/>
          </a:xfrm>
        </p:spPr>
        <p:txBody>
          <a:bodyPr>
            <a:noAutofit/>
          </a:bodyPr>
          <a:lstStyle/>
          <a:p>
            <a:pPr marL="342900" indent="-342900">
              <a:buFont typeface="Arial" panose="020B0604020202020204" pitchFamily="34" charset="0"/>
              <a:buChar char="•"/>
            </a:pPr>
            <a:r>
              <a:rPr lang="en-IN" b="0" dirty="0">
                <a:solidFill>
                  <a:schemeClr val="tx1"/>
                </a:solidFill>
              </a:rPr>
              <a:t>runtime</a:t>
            </a:r>
          </a:p>
          <a:p>
            <a:pPr marL="574675" lvl="1" indent="-342900" fontAlgn="base"/>
            <a:r>
              <a:rPr lang="en-US" b="0" dirty="0">
                <a:solidFill>
                  <a:schemeClr val="tx1"/>
                </a:solidFill>
              </a:rPr>
              <a:t>This dependency is not required for compilation, but very much required for their execution at runtime</a:t>
            </a:r>
          </a:p>
          <a:p>
            <a:pPr marL="574675" lvl="1" indent="-342900" fontAlgn="base"/>
            <a:r>
              <a:rPr lang="en-US" b="0" dirty="0">
                <a:solidFill>
                  <a:schemeClr val="tx1"/>
                </a:solidFill>
              </a:rPr>
              <a:t>Not exactly, but it is just opposite of “</a:t>
            </a:r>
            <a:r>
              <a:rPr lang="en-US" b="0" i="1" dirty="0">
                <a:solidFill>
                  <a:schemeClr val="tx1"/>
                </a:solidFill>
              </a:rPr>
              <a:t>provided</a:t>
            </a:r>
            <a:r>
              <a:rPr lang="en-US" b="0" dirty="0">
                <a:solidFill>
                  <a:schemeClr val="tx1"/>
                </a:solidFill>
              </a:rPr>
              <a:t>” scope which means dependency aren’t available in compile-</a:t>
            </a:r>
            <a:r>
              <a:rPr lang="en-US" b="0" dirty="0" err="1">
                <a:solidFill>
                  <a:schemeClr val="tx1"/>
                </a:solidFill>
              </a:rPr>
              <a:t>classpath</a:t>
            </a:r>
            <a:r>
              <a:rPr lang="en-US" b="0" dirty="0">
                <a:solidFill>
                  <a:schemeClr val="tx1"/>
                </a:solidFill>
              </a:rPr>
              <a:t> but available in runtime-</a:t>
            </a:r>
            <a:r>
              <a:rPr lang="en-US" b="0" dirty="0" err="1">
                <a:solidFill>
                  <a:schemeClr val="tx1"/>
                </a:solidFill>
              </a:rPr>
              <a:t>classpath</a:t>
            </a:r>
            <a:endParaRPr lang="en-US" b="0" dirty="0">
              <a:solidFill>
                <a:schemeClr val="tx1"/>
              </a:solidFill>
            </a:endParaRPr>
          </a:p>
          <a:p>
            <a:pPr marL="574675" lvl="1" indent="-342900" fontAlgn="base"/>
            <a:r>
              <a:rPr lang="en-US" b="0" dirty="0">
                <a:solidFill>
                  <a:schemeClr val="tx1"/>
                </a:solidFill>
              </a:rPr>
              <a:t>This is available only in test-</a:t>
            </a:r>
            <a:r>
              <a:rPr lang="en-US" b="0" dirty="0" err="1">
                <a:solidFill>
                  <a:schemeClr val="tx1"/>
                </a:solidFill>
              </a:rPr>
              <a:t>classpath</a:t>
            </a:r>
            <a:r>
              <a:rPr lang="en-US" b="0" dirty="0">
                <a:solidFill>
                  <a:schemeClr val="tx1"/>
                </a:solidFill>
              </a:rPr>
              <a:t> and runtime-</a:t>
            </a:r>
            <a:r>
              <a:rPr lang="en-US" b="0" dirty="0" err="1">
                <a:solidFill>
                  <a:schemeClr val="tx1"/>
                </a:solidFill>
              </a:rPr>
              <a:t>classpath</a:t>
            </a:r>
            <a:endParaRPr lang="en-US" b="0" dirty="0">
              <a:solidFill>
                <a:schemeClr val="tx1"/>
              </a:solidFill>
            </a:endParaRPr>
          </a:p>
          <a:p>
            <a:pPr marL="574675" lvl="1" indent="-342900" fontAlgn="base"/>
            <a:r>
              <a:rPr lang="en-US" b="0" dirty="0">
                <a:solidFill>
                  <a:schemeClr val="tx1"/>
                </a:solidFill>
              </a:rPr>
              <a:t>This is transitive in nature means transitive dependencies are packaged into project</a:t>
            </a:r>
          </a:p>
          <a:p>
            <a:pPr marL="574675" lvl="1" indent="-342900" fontAlgn="base"/>
            <a:r>
              <a:rPr lang="en-US" b="0" dirty="0">
                <a:solidFill>
                  <a:schemeClr val="tx1"/>
                </a:solidFill>
              </a:rPr>
              <a:t>We can cross-check at project’s “</a:t>
            </a:r>
            <a:r>
              <a:rPr lang="en-US" b="0" i="1" dirty="0">
                <a:solidFill>
                  <a:schemeClr val="tx1"/>
                </a:solidFill>
              </a:rPr>
              <a:t>WEB-INF\lib</a:t>
            </a:r>
            <a:r>
              <a:rPr lang="en-US" b="0" dirty="0">
                <a:solidFill>
                  <a:schemeClr val="tx1"/>
                </a:solidFill>
              </a:rPr>
              <a:t>” folder</a:t>
            </a:r>
            <a:endParaRPr lang="en-IN" b="0" dirty="0">
              <a:solidFill>
                <a:schemeClr val="tx1"/>
              </a:solidFill>
            </a:endParaRPr>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34968668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214877" y="1357108"/>
            <a:ext cx="8714246" cy="5330770"/>
          </a:xfrm>
        </p:spPr>
        <p:txBody>
          <a:bodyPr>
            <a:noAutofit/>
          </a:bodyPr>
          <a:lstStyle/>
          <a:p>
            <a:pPr marL="574675" lvl="1" indent="-342900"/>
            <a:r>
              <a:rPr lang="en-IN" dirty="0">
                <a:solidFill>
                  <a:schemeClr val="tx1"/>
                </a:solidFill>
              </a:rPr>
              <a:t>runtime dependencies are required to execute and test the system, but they are not required for compilation. </a:t>
            </a:r>
          </a:p>
          <a:p>
            <a:pPr marL="574675" lvl="1" indent="-342900"/>
            <a:r>
              <a:rPr lang="en-IN" dirty="0">
                <a:solidFill>
                  <a:schemeClr val="tx1"/>
                </a:solidFill>
              </a:rPr>
              <a:t>For example, you may need a JDBC API JAR at compile time and the JDBC driver implementation only at runtime.</a:t>
            </a:r>
          </a:p>
          <a:p>
            <a:pPr marL="342900" indent="-342900">
              <a:buFont typeface="Arial" panose="020B0604020202020204" pitchFamily="34" charset="0"/>
              <a:buChar char="•"/>
            </a:pPr>
            <a:r>
              <a:rPr lang="en-IN" b="0" dirty="0">
                <a:solidFill>
                  <a:schemeClr val="tx1"/>
                </a:solidFill>
              </a:rPr>
              <a:t>Test</a:t>
            </a:r>
          </a:p>
          <a:p>
            <a:pPr marL="574675" lvl="1" indent="-342900" fontAlgn="base"/>
            <a:r>
              <a:rPr lang="en-US" b="0" dirty="0">
                <a:solidFill>
                  <a:schemeClr val="tx1"/>
                </a:solidFill>
              </a:rPr>
              <a:t>This dependency available for test compilation and for their executions</a:t>
            </a:r>
          </a:p>
          <a:p>
            <a:pPr marL="574675" lvl="1" indent="-342900" fontAlgn="base"/>
            <a:r>
              <a:rPr lang="en-US" b="0" dirty="0">
                <a:solidFill>
                  <a:schemeClr val="tx1"/>
                </a:solidFill>
              </a:rPr>
              <a:t>Available in only test-</a:t>
            </a:r>
            <a:r>
              <a:rPr lang="en-US" b="0" dirty="0" err="1">
                <a:solidFill>
                  <a:schemeClr val="tx1"/>
                </a:solidFill>
              </a:rPr>
              <a:t>classpath</a:t>
            </a:r>
            <a:endParaRPr lang="en-US" b="0" dirty="0">
              <a:solidFill>
                <a:schemeClr val="tx1"/>
              </a:solidFill>
            </a:endParaRPr>
          </a:p>
          <a:p>
            <a:pPr marL="574675" lvl="1" indent="-342900" fontAlgn="base"/>
            <a:r>
              <a:rPr lang="en-US" b="0" dirty="0">
                <a:solidFill>
                  <a:schemeClr val="tx1"/>
                </a:solidFill>
              </a:rPr>
              <a:t>This is not transitive</a:t>
            </a:r>
          </a:p>
          <a:p>
            <a:pPr marL="574675" lvl="1" indent="-342900" fontAlgn="base"/>
            <a:r>
              <a:rPr lang="en-US" b="0" dirty="0">
                <a:solidFill>
                  <a:schemeClr val="tx1"/>
                </a:solidFill>
              </a:rPr>
              <a:t>If we cross-check, then direct &amp; their transitive dependencies aren’t available in project’s “</a:t>
            </a:r>
            <a:r>
              <a:rPr lang="en-US" b="0" i="1" dirty="0">
                <a:solidFill>
                  <a:schemeClr val="tx1"/>
                </a:solidFill>
              </a:rPr>
              <a:t>WEB-INF\lib</a:t>
            </a:r>
            <a:r>
              <a:rPr lang="en-US" b="0" dirty="0">
                <a:solidFill>
                  <a:schemeClr val="tx1"/>
                </a:solidFill>
              </a:rPr>
              <a:t>” folder</a:t>
            </a:r>
          </a:p>
          <a:p>
            <a:pPr marL="574675" lvl="1" indent="-342900" fontAlgn="base"/>
            <a:r>
              <a:rPr lang="en-US" dirty="0">
                <a:solidFill>
                  <a:schemeClr val="tx1"/>
                </a:solidFill>
              </a:rPr>
              <a:t>Note:</a:t>
            </a:r>
            <a:r>
              <a:rPr lang="en-US" b="0" dirty="0">
                <a:solidFill>
                  <a:schemeClr val="tx1"/>
                </a:solidFill>
              </a:rPr>
              <a:t> This is not for normal use of the application</a:t>
            </a:r>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4336665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&lt;dependency&gt;</a:t>
            </a:r>
          </a:p>
          <a:p>
            <a:r>
              <a:rPr lang="en-US" dirty="0"/>
              <a:t>    &lt;</a:t>
            </a:r>
            <a:r>
              <a:rPr lang="en-US" dirty="0" err="1"/>
              <a:t>groupId</a:t>
            </a:r>
            <a:r>
              <a:rPr lang="en-US" dirty="0"/>
              <a:t>&gt;</a:t>
            </a:r>
            <a:r>
              <a:rPr lang="en-US" dirty="0" err="1"/>
              <a:t>com.thoughtworks.xstream</a:t>
            </a:r>
            <a:r>
              <a:rPr lang="en-US" dirty="0"/>
              <a:t>&lt;/</a:t>
            </a:r>
            <a:r>
              <a:rPr lang="en-US" dirty="0" err="1"/>
              <a:t>groupId</a:t>
            </a:r>
            <a:r>
              <a:rPr lang="en-US" dirty="0"/>
              <a:t>&gt;</a:t>
            </a:r>
          </a:p>
          <a:p>
            <a:r>
              <a:rPr lang="en-US" dirty="0"/>
              <a:t>    &lt;</a:t>
            </a:r>
            <a:r>
              <a:rPr lang="en-US" dirty="0" err="1"/>
              <a:t>artifactId</a:t>
            </a:r>
            <a:r>
              <a:rPr lang="en-US" dirty="0"/>
              <a:t>&gt;</a:t>
            </a:r>
            <a:r>
              <a:rPr lang="en-US" dirty="0" err="1"/>
              <a:t>xstream</a:t>
            </a:r>
            <a:r>
              <a:rPr lang="en-US" dirty="0"/>
              <a:t>&lt;/</a:t>
            </a:r>
            <a:r>
              <a:rPr lang="en-US" dirty="0" err="1"/>
              <a:t>artifactId</a:t>
            </a:r>
            <a:r>
              <a:rPr lang="en-US" dirty="0"/>
              <a:t>&gt;</a:t>
            </a:r>
          </a:p>
          <a:p>
            <a:r>
              <a:rPr lang="en-US" dirty="0"/>
              <a:t>    &lt;version&gt;1.4.4&lt;/version&gt;</a:t>
            </a:r>
          </a:p>
          <a:p>
            <a:r>
              <a:rPr lang="en-US" dirty="0"/>
              <a:t>    &lt;scope&gt;runtime&lt;/scope&gt;</a:t>
            </a:r>
          </a:p>
          <a:p>
            <a:r>
              <a:rPr lang="en-US" dirty="0"/>
              <a:t> &lt;/dependency&gt;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runtime</a:t>
            </a:r>
          </a:p>
        </p:txBody>
      </p:sp>
    </p:spTree>
    <p:extLst>
      <p:ext uri="{BB962C8B-B14F-4D97-AF65-F5344CB8AC3E}">
        <p14:creationId xmlns:p14="http://schemas.microsoft.com/office/powerpoint/2010/main" val="38463058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&lt;dependency&gt;</a:t>
            </a:r>
          </a:p>
          <a:p>
            <a:r>
              <a:rPr lang="en-US" dirty="0"/>
              <a:t>    &lt;</a:t>
            </a:r>
            <a:r>
              <a:rPr lang="en-US" dirty="0" err="1"/>
              <a:t>groupId</a:t>
            </a:r>
            <a:r>
              <a:rPr lang="en-US" dirty="0"/>
              <a:t>&gt;</a:t>
            </a:r>
            <a:r>
              <a:rPr lang="en-US" dirty="0" err="1"/>
              <a:t>junit</a:t>
            </a:r>
            <a:r>
              <a:rPr lang="en-US" dirty="0"/>
              <a:t>&lt;/</a:t>
            </a:r>
            <a:r>
              <a:rPr lang="en-US" dirty="0" err="1"/>
              <a:t>groupId</a:t>
            </a:r>
            <a:r>
              <a:rPr lang="en-US" dirty="0"/>
              <a:t>&gt;</a:t>
            </a:r>
          </a:p>
          <a:p>
            <a:r>
              <a:rPr lang="en-US" dirty="0"/>
              <a:t>    &lt;</a:t>
            </a:r>
            <a:r>
              <a:rPr lang="en-US" dirty="0" err="1"/>
              <a:t>artifactId</a:t>
            </a:r>
            <a:r>
              <a:rPr lang="en-US" dirty="0"/>
              <a:t>&gt;</a:t>
            </a:r>
            <a:r>
              <a:rPr lang="en-US" dirty="0" err="1"/>
              <a:t>junit</a:t>
            </a:r>
            <a:r>
              <a:rPr lang="en-US" dirty="0"/>
              <a:t>&lt;/</a:t>
            </a:r>
            <a:r>
              <a:rPr lang="en-US" dirty="0" err="1"/>
              <a:t>artifactId</a:t>
            </a:r>
            <a:r>
              <a:rPr lang="en-US" dirty="0"/>
              <a:t>&gt;</a:t>
            </a:r>
          </a:p>
          <a:p>
            <a:r>
              <a:rPr lang="en-US" dirty="0"/>
              <a:t>    &lt;version&gt;4.12&lt;/version&gt;</a:t>
            </a:r>
          </a:p>
          <a:p>
            <a:r>
              <a:rPr lang="en-US" dirty="0"/>
              <a:t>    &lt;scope&gt;test&lt;/scope&gt;</a:t>
            </a:r>
          </a:p>
          <a:p>
            <a:r>
              <a:rPr lang="en-US" dirty="0"/>
              <a:t>&lt;/dependency&gt;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test</a:t>
            </a:r>
          </a:p>
        </p:txBody>
      </p:sp>
    </p:spTree>
    <p:extLst>
      <p:ext uri="{BB962C8B-B14F-4D97-AF65-F5344CB8AC3E}">
        <p14:creationId xmlns:p14="http://schemas.microsoft.com/office/powerpoint/2010/main" val="1949817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214877" y="1357108"/>
            <a:ext cx="8714246" cy="5330770"/>
          </a:xfrm>
        </p:spPr>
        <p:txBody>
          <a:bodyPr>
            <a:noAutofit/>
          </a:bodyPr>
          <a:lstStyle/>
          <a:p>
            <a:pPr marL="574675" lvl="1" indent="-342900"/>
            <a:r>
              <a:rPr lang="en-IN" dirty="0">
                <a:solidFill>
                  <a:schemeClr val="tx1"/>
                </a:solidFill>
              </a:rPr>
              <a:t>test-scoped dependencies are not required during the normal operation of an application, and they are available only during test compilation and execution phases.</a:t>
            </a:r>
          </a:p>
          <a:p>
            <a:pPr marL="342900" indent="-342900">
              <a:buFont typeface="Arial" panose="020B0604020202020204" pitchFamily="34" charset="0"/>
              <a:buChar char="•"/>
            </a:pPr>
            <a:r>
              <a:rPr lang="en-IN" b="0" dirty="0">
                <a:solidFill>
                  <a:schemeClr val="tx1"/>
                </a:solidFill>
              </a:rPr>
              <a:t>system</a:t>
            </a:r>
          </a:p>
          <a:p>
            <a:pPr marL="574675" lvl="1" indent="-342900"/>
            <a:r>
              <a:rPr lang="en-IN" dirty="0">
                <a:solidFill>
                  <a:schemeClr val="tx1"/>
                </a:solidFill>
              </a:rPr>
              <a:t>The system scope is similar to provided except that you have to provide an explicit path to the JAR on the local file system. This is intended to allow compilation against native objects that may be part of the system libraries.</a:t>
            </a:r>
          </a:p>
          <a:p>
            <a:pPr marL="574675" lvl="1" indent="-342900"/>
            <a:r>
              <a:rPr lang="en-IN" dirty="0">
                <a:solidFill>
                  <a:schemeClr val="tx1"/>
                </a:solidFill>
              </a:rPr>
              <a:t>Import</a:t>
            </a:r>
          </a:p>
          <a:p>
            <a:pPr marL="800100" lvl="2" indent="-342900"/>
            <a:r>
              <a:rPr lang="en-US" dirty="0">
                <a:solidFill>
                  <a:schemeClr val="tx1"/>
                </a:solidFill>
              </a:rPr>
              <a:t>import scope is only supported on a dependency of type pom in the </a:t>
            </a:r>
            <a:r>
              <a:rPr lang="en-US" dirty="0" err="1">
                <a:solidFill>
                  <a:schemeClr val="tx1"/>
                </a:solidFill>
              </a:rPr>
              <a:t>dependencyManagement</a:t>
            </a:r>
            <a:r>
              <a:rPr lang="en-US" dirty="0">
                <a:solidFill>
                  <a:schemeClr val="tx1"/>
                </a:solidFill>
              </a:rPr>
              <a:t> section. It indicates the dependency to be replaced with the effective list of dependencies in the specified POM’s </a:t>
            </a:r>
            <a:r>
              <a:rPr lang="en-US" dirty="0" err="1">
                <a:solidFill>
                  <a:schemeClr val="tx1"/>
                </a:solidFill>
              </a:rPr>
              <a:t>dependencyManagement</a:t>
            </a:r>
            <a:r>
              <a:rPr lang="en-US" dirty="0">
                <a:solidFill>
                  <a:schemeClr val="tx1"/>
                </a:solidFill>
              </a:rPr>
              <a:t> section.</a:t>
            </a:r>
            <a:endParaRPr lang="en-IN" dirty="0">
              <a:solidFill>
                <a:schemeClr val="tx1"/>
              </a:solidFill>
            </a:endParaRPr>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1790161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microsoft.com/office/2006/metadata/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3300</TotalTime>
  <Words>10809</Words>
  <Application>Microsoft Office PowerPoint</Application>
  <PresentationFormat>On-screen Show (4:3)</PresentationFormat>
  <Paragraphs>1117</Paragraphs>
  <Slides>170</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170</vt:i4>
      </vt:variant>
    </vt:vector>
  </HeadingPairs>
  <TitlesOfParts>
    <vt:vector size="176" baseType="lpstr">
      <vt:lpstr>Arial</vt:lpstr>
      <vt:lpstr>Calibri</vt:lpstr>
      <vt:lpstr>Helvetica Neue</vt:lpstr>
      <vt:lpstr>inherit</vt:lpstr>
      <vt:lpstr>Monaco</vt:lpstr>
      <vt:lpstr>Pencils_02_2012</vt:lpstr>
      <vt:lpstr>PowerPoint Presentation</vt:lpstr>
      <vt:lpstr>Course Goals / Objectives</vt:lpstr>
      <vt:lpstr>Course Goals / Objectives</vt:lpstr>
      <vt:lpstr>Java Application Build Steps</vt:lpstr>
      <vt:lpstr>Issues</vt:lpstr>
      <vt:lpstr>What is Maven ?</vt:lpstr>
      <vt:lpstr>What is Maven ?</vt:lpstr>
      <vt:lpstr>What is Maven ?</vt:lpstr>
      <vt:lpstr>What is Maven ?</vt:lpstr>
      <vt:lpstr>Apache Ant vs Maven</vt:lpstr>
      <vt:lpstr>Apache Ant vs Maven</vt:lpstr>
      <vt:lpstr>Setting the environment for Maven 3.6.3</vt:lpstr>
      <vt:lpstr>Setting the environment for Maven 2</vt:lpstr>
      <vt:lpstr>User-Specific Configuration and Repository</vt:lpstr>
      <vt:lpstr>Maven Settings File</vt:lpstr>
      <vt:lpstr>Maven Settings File</vt:lpstr>
      <vt:lpstr>Maven Settings File</vt:lpstr>
      <vt:lpstr>Settings.xml</vt:lpstr>
      <vt:lpstr>Settings.xml</vt:lpstr>
      <vt:lpstr>Settings.xml</vt:lpstr>
      <vt:lpstr>Settings.xml</vt:lpstr>
      <vt:lpstr>Settings.xml</vt:lpstr>
      <vt:lpstr>Settings.xml</vt:lpstr>
      <vt:lpstr>Settings.xml</vt:lpstr>
      <vt:lpstr>Settings.xml</vt:lpstr>
      <vt:lpstr>Settings.xml</vt:lpstr>
      <vt:lpstr>Settings.xml</vt:lpstr>
      <vt:lpstr>Settings.xml</vt:lpstr>
      <vt:lpstr>Settings.xml</vt:lpstr>
      <vt:lpstr>Settings.xml</vt:lpstr>
      <vt:lpstr>Settings.xml</vt:lpstr>
      <vt:lpstr>Maven Key terms</vt:lpstr>
      <vt:lpstr>Physical Overview of Maven</vt:lpstr>
      <vt:lpstr>Physical Overview of Maven</vt:lpstr>
      <vt:lpstr>What is Maven Build Lifecycle? </vt:lpstr>
      <vt:lpstr>Maven Life Cycle</vt:lpstr>
      <vt:lpstr>Clean Life Cycle</vt:lpstr>
      <vt:lpstr>Maven: Build Life Cycle of clean phase </vt:lpstr>
      <vt:lpstr>Maven Life Cycle</vt:lpstr>
      <vt:lpstr>Maven: Build Life Cycle of clean phase </vt:lpstr>
      <vt:lpstr>Maven: Build Life Cycle of clean phase </vt:lpstr>
      <vt:lpstr>Maven: Build Life Cycle of clean phase </vt:lpstr>
      <vt:lpstr>Maven: Build Life Cycle of clean phase </vt:lpstr>
      <vt:lpstr>Site Lifecycle </vt:lpstr>
      <vt:lpstr>Maven Default Lifecycle</vt:lpstr>
      <vt:lpstr>Maven Default Lifecycle</vt:lpstr>
      <vt:lpstr>Maven Default Lifecycle</vt:lpstr>
      <vt:lpstr>Maven Default Lifecycle</vt:lpstr>
      <vt:lpstr>Maven Default Lifecycle</vt:lpstr>
      <vt:lpstr>Maven Default Lifecycle</vt:lpstr>
      <vt:lpstr>Maven Life Cycle (Default)</vt:lpstr>
      <vt:lpstr>Maven Life Cycle (Default)</vt:lpstr>
      <vt:lpstr>Maven Life Cycle (Default)</vt:lpstr>
      <vt:lpstr>Maven Life Cycle (Default)</vt:lpstr>
      <vt:lpstr>Maven Life Cycle (Default)</vt:lpstr>
      <vt:lpstr>Maven Life Cycle (Default)</vt:lpstr>
      <vt:lpstr>Maven Life Cycle (Default)</vt:lpstr>
      <vt:lpstr>Maven  Life cycle phases</vt:lpstr>
      <vt:lpstr>Maven  Life cycle phases (Continued…)</vt:lpstr>
      <vt:lpstr>Package-specific Lifecycles</vt:lpstr>
      <vt:lpstr>Package-specific Lifecycles</vt:lpstr>
      <vt:lpstr>PowerPoint Presentation</vt:lpstr>
      <vt:lpstr>PowerPoint Presentation</vt:lpstr>
      <vt:lpstr>POM Major Elements</vt:lpstr>
      <vt:lpstr>POM Major Elements</vt:lpstr>
      <vt:lpstr>POM Major Elements</vt:lpstr>
      <vt:lpstr>Maven Repository</vt:lpstr>
      <vt:lpstr>Maven Repository</vt:lpstr>
      <vt:lpstr>Snapshot in Maven</vt:lpstr>
      <vt:lpstr>Snapshot in Maven</vt:lpstr>
      <vt:lpstr>Dependency Management in Maven</vt:lpstr>
      <vt:lpstr>Maven dependency tree</vt:lpstr>
      <vt:lpstr>Direct Dependencies </vt:lpstr>
      <vt:lpstr>Transitive Dependencies </vt:lpstr>
      <vt:lpstr> Transitive Dependency </vt:lpstr>
      <vt:lpstr> Transitive Dependency </vt:lpstr>
      <vt:lpstr> Transitive Dependency </vt:lpstr>
      <vt:lpstr> Transitive Dependency </vt:lpstr>
      <vt:lpstr>Transitive Dependency</vt:lpstr>
      <vt:lpstr>Transitive Dependency</vt:lpstr>
      <vt:lpstr>Transitive Dependency</vt:lpstr>
      <vt:lpstr>Transitive dependency</vt:lpstr>
      <vt:lpstr>Transitive Dependency</vt:lpstr>
      <vt:lpstr>Transitive dependency</vt:lpstr>
      <vt:lpstr>Conflict Resolution </vt:lpstr>
      <vt:lpstr>Conflict Resolution </vt:lpstr>
      <vt:lpstr>Optional Dependency</vt:lpstr>
      <vt:lpstr>Optional Dependency</vt:lpstr>
      <vt:lpstr>Optional Dependency</vt:lpstr>
      <vt:lpstr>Project Dependency Scope</vt:lpstr>
      <vt:lpstr>Maven dependency scope - compile</vt:lpstr>
      <vt:lpstr>Project Dependency Scope</vt:lpstr>
      <vt:lpstr>Project Dependency Scope</vt:lpstr>
      <vt:lpstr>Maven dependency scope - provided</vt:lpstr>
      <vt:lpstr>Project Dependency Scope</vt:lpstr>
      <vt:lpstr>Project Dependency Scope</vt:lpstr>
      <vt:lpstr>Maven dependency scope - runtime</vt:lpstr>
      <vt:lpstr>Maven dependency scope - test</vt:lpstr>
      <vt:lpstr>Project Dependency Scope</vt:lpstr>
      <vt:lpstr>Maven dependency scope - system</vt:lpstr>
      <vt:lpstr>Maven dependency scope – import </vt:lpstr>
      <vt:lpstr>Maven Multi Module </vt:lpstr>
      <vt:lpstr>Multi Module Project</vt:lpstr>
      <vt:lpstr>Maven Multi Module </vt:lpstr>
      <vt:lpstr>Maven Multi Module </vt:lpstr>
      <vt:lpstr>Maven Multi Module </vt:lpstr>
      <vt:lpstr>Maven Multi Module </vt:lpstr>
      <vt:lpstr>Maven Multi Module </vt:lpstr>
      <vt:lpstr>Maven Multi Module </vt:lpstr>
      <vt:lpstr>POM</vt:lpstr>
      <vt:lpstr>POM</vt:lpstr>
      <vt:lpstr>The Super POM</vt:lpstr>
      <vt:lpstr>The Super POM</vt:lpstr>
      <vt:lpstr>The Super POM</vt:lpstr>
      <vt:lpstr>Minimum POM</vt:lpstr>
      <vt:lpstr>Effective POM</vt:lpstr>
      <vt:lpstr>What is Maven's order of inheritance?</vt:lpstr>
      <vt:lpstr>What is Build Profile? </vt:lpstr>
      <vt:lpstr>Types of Build Profile </vt:lpstr>
      <vt:lpstr>Types of Build Profile </vt:lpstr>
      <vt:lpstr>PowerPoint Presentation</vt:lpstr>
      <vt:lpstr>PowerPoint Presentation</vt:lpstr>
      <vt:lpstr>PowerPoint Presentation</vt:lpstr>
      <vt:lpstr>PowerPoint Presentation</vt:lpstr>
      <vt:lpstr>Maven Sonar</vt:lpstr>
      <vt:lpstr>Maven Sonar</vt:lpstr>
      <vt:lpstr>Maven Sure Fire Test Report – clean test site</vt:lpstr>
      <vt:lpstr>Maven Sure Fire Test Report – clean test site</vt:lpstr>
      <vt:lpstr>Profile Activation </vt:lpstr>
      <vt:lpstr>Maven cheat sheet</vt:lpstr>
      <vt:lpstr>Maven Plugins</vt:lpstr>
      <vt:lpstr>Maven Plugins</vt:lpstr>
      <vt:lpstr>Maven Plugins</vt:lpstr>
      <vt:lpstr>Maven Plugins</vt:lpstr>
      <vt:lpstr>Maven Plugins</vt:lpstr>
      <vt:lpstr>Maven Plugins</vt:lpstr>
      <vt:lpstr>Maven Plugins</vt:lpstr>
      <vt:lpstr>Maven Plugins (Hands on)</vt:lpstr>
      <vt:lpstr>Maven Plugins and Goals</vt:lpstr>
      <vt:lpstr>Maven Plugins and Goals</vt:lpstr>
      <vt:lpstr>Maven Repositories</vt:lpstr>
      <vt:lpstr>Maven 3 Archetypes </vt:lpstr>
      <vt:lpstr>First Maven 3 project</vt:lpstr>
      <vt:lpstr>First Maven 3 project</vt:lpstr>
      <vt:lpstr>First Maven 3 project</vt:lpstr>
      <vt:lpstr>First Maven 3 project (Continued…)</vt:lpstr>
      <vt:lpstr>First Maven 3 project (Continued…)</vt:lpstr>
      <vt:lpstr>First Maven 3 project (Continued…)</vt:lpstr>
      <vt:lpstr>Sample pom.xml file</vt:lpstr>
      <vt:lpstr>Customizing the generated pom.xml file</vt:lpstr>
      <vt:lpstr>Compiling the customized Project</vt:lpstr>
      <vt:lpstr>Test jar</vt:lpstr>
      <vt:lpstr>Directory structure after compilation</vt:lpstr>
      <vt:lpstr>Adding a Unit test</vt:lpstr>
      <vt:lpstr>Running a unit test</vt:lpstr>
      <vt:lpstr>Creating eclipse specific files</vt:lpstr>
      <vt:lpstr>Importing the project in Eclipse</vt:lpstr>
      <vt:lpstr>Creating a WAR file</vt:lpstr>
      <vt:lpstr>Web Project Create</vt:lpstr>
      <vt:lpstr>Creating a WAR file (Continued…)</vt:lpstr>
      <vt:lpstr>Creating a WAR file (Continued…)</vt:lpstr>
      <vt:lpstr>Maven site</vt:lpstr>
      <vt:lpstr>Custom library</vt:lpstr>
      <vt:lpstr>Custom library</vt:lpstr>
      <vt:lpstr>Local Repository</vt:lpstr>
      <vt:lpstr>Maven: See It</vt:lpstr>
      <vt:lpstr>Maven: Try - It</vt:lpstr>
      <vt:lpstr>Maven: Activity</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404</cp:revision>
  <dcterms:created xsi:type="dcterms:W3CDTF">2012-03-13T15:47:14Z</dcterms:created>
  <dcterms:modified xsi:type="dcterms:W3CDTF">2022-06-24T10:25:19Z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